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2" r:id="rId2"/>
  </p:sldMasterIdLst>
  <p:sldIdLst>
    <p:sldId id="260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3F0E7-388E-41F2-A69F-401DD39CE1B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05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71324-691D-4F83-9A35-C4E92DE925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66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5B7D-F09E-4E81-B348-8D7F9139B0D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275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A4961-F42D-43A0-941C-ACA675FD80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853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58F80-F912-4334-9425-1D88817424A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62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8FEEC-D163-4B82-A3D8-B95071020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35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828-9DB1-407D-A45E-723871A4BF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8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008EE-173D-4416-98BD-B7AD247FE5E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90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C9395-E10D-4954-9A88-4299283BD1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08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F5259-1C4F-4927-862C-56546ABE42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94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FD16-6DAB-45E9-954E-01DE4CC9F9C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3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E00AD-D68F-411D-88D0-C0A3DDDE353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83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39F28-5C9C-4966-9831-8979A5B95B3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79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5D75D-0471-4A3E-8E77-781CF362CBC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13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F35AF-300A-4CA5-8A09-1C49D7143FC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796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CBA8A-A098-4A28-B050-35DD72B659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407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B65B7-2CFF-4032-A010-349519EFE8D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3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C152D-DEA5-4298-A8F4-ACEA2FC4128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3601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DC50-1F8D-4C98-BAD3-16CC8A2F7C6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45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299F1-08F0-48BF-AC3F-9249B69418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432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A6A5E-0AFD-40E5-A235-ABB8F6CF226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379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63BC1-B14D-412F-A61C-BBC7DAA0E6A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5AB13-56EB-4B97-876F-9BDC099459D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91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75DFA-C129-4C7B-BA76-87C0BA95EB0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0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F37E-957C-4064-BC26-C4DE098374A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0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E3B9B-8592-45E8-B7F4-71E088555B6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B28E2-59B3-49D0-AF44-C6211CDB7F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28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B1770-34EA-47D0-8146-D680704570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3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C86F1-A1BA-455F-8349-7DDD8B8B75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25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2D1A0-2916-4E6E-953C-DFC5477F54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3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email">
            <a:alphaModFix amt="64000"/>
            <a:lum/>
          </a:blip>
          <a:srcRect/>
          <a:stretch>
            <a:fillRect t="-1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6275B2-0949-49D7-BD4B-7772D4422E20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9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email">
            <a:alphaModFix amt="64000"/>
            <a:lum/>
          </a:blip>
          <a:srcRect/>
          <a:stretch>
            <a:fillRect t="-1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801CCC-1567-4266-B7EB-02B3678EFDF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email">
            <a:alphaModFix amt="84000"/>
            <a:lum/>
          </a:blip>
          <a:srcRect/>
          <a:stretch>
            <a:fillRect b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Прямоугольник 8"/>
          <p:cNvSpPr>
            <a:spLocks noChangeArrowheads="1"/>
          </p:cNvSpPr>
          <p:nvPr/>
        </p:nvSpPr>
        <p:spPr bwMode="auto">
          <a:xfrm>
            <a:off x="4500563" y="5929313"/>
            <a:ext cx="4286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5A2B81"/>
                </a:solidFill>
              </a:rPr>
              <a:t>МБОУ Гимназия №5 г. Брянск</a:t>
            </a:r>
          </a:p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5A2B81"/>
                </a:solidFill>
              </a:rPr>
              <a:t>Мамонова Т.А.</a:t>
            </a:r>
            <a:endParaRPr lang="ru-RU" dirty="0">
              <a:solidFill>
                <a:srgbClr val="5A2B8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785926"/>
            <a:ext cx="8964488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</a:rPr>
              <a:t>Как вызвать интерес к чтению у детей?</a:t>
            </a:r>
            <a:endParaRPr lang="ru-RU" sz="5400" b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:\Родительское собрание конкурс\50eed2f6b3aea0c1c9f33a74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95" y="3645024"/>
            <a:ext cx="2323313" cy="203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Родительское собрание конкурс\510586-55543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290" y="3645024"/>
            <a:ext cx="2940609" cy="203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3707904" y="4426379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6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email">
            <a:alphaModFix amt="94000"/>
            <a:lum/>
          </a:blip>
          <a:srcRect/>
          <a:stretch>
            <a:fillRect l="-11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800" y="1822014"/>
            <a:ext cx="3693032" cy="2226593"/>
          </a:xfrm>
        </p:spPr>
        <p:txBody>
          <a:bodyPr/>
          <a:lstStyle/>
          <a:p>
            <a:pPr defTabSz="912813" eaLnBrk="1" hangingPunct="1"/>
            <a:r>
              <a:rPr lang="ru-RU" sz="3600" b="1" dirty="0" smtClean="0">
                <a:solidFill>
                  <a:srgbClr val="993366"/>
                </a:solidFill>
                <a:latin typeface="Georgia" pitchFamily="18" charset="0"/>
              </a:rPr>
              <a:t>Как вызвать интерес к детскому чтению?</a:t>
            </a: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179513" y="2526620"/>
            <a:ext cx="2907080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33399"/>
                </a:solidFill>
              </a:rPr>
              <a:t>ПРОБЛЕМЫ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539552" y="3861048"/>
            <a:ext cx="2736850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33399"/>
                </a:solidFill>
              </a:rPr>
              <a:t>ПРИЧИНЫ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6156325" y="2495191"/>
            <a:ext cx="2857500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33399"/>
                </a:solidFill>
              </a:rPr>
              <a:t>ЦЕННЫЕ СОВЕТЫ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20486" name="Прямоугольник 6"/>
          <p:cNvSpPr>
            <a:spLocks noChangeArrowheads="1"/>
          </p:cNvSpPr>
          <p:nvPr/>
        </p:nvSpPr>
        <p:spPr bwMode="auto">
          <a:xfrm>
            <a:off x="5304857" y="3861048"/>
            <a:ext cx="3716338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33399"/>
                </a:solidFill>
              </a:rPr>
              <a:t>ТРЕНИНГ</a:t>
            </a:r>
            <a:endParaRPr lang="ru-RU" sz="3200" b="1" dirty="0">
              <a:solidFill>
                <a:srgbClr val="333399"/>
              </a:solidFill>
            </a:endParaRPr>
          </a:p>
        </p:txBody>
      </p:sp>
      <p:sp>
        <p:nvSpPr>
          <p:cNvPr id="20487" name="Прямоугольник 7"/>
          <p:cNvSpPr>
            <a:spLocks noChangeArrowheads="1"/>
          </p:cNvSpPr>
          <p:nvPr/>
        </p:nvSpPr>
        <p:spPr bwMode="auto">
          <a:xfrm>
            <a:off x="2915816" y="5020451"/>
            <a:ext cx="3744912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33399"/>
                </a:solidFill>
              </a:rPr>
              <a:t>ПУТИ УСТРАНЕНИЯ</a:t>
            </a:r>
            <a:endParaRPr lang="ru-RU" sz="32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20484" grpId="0"/>
      <p:bldP spid="20485" grpId="0"/>
      <p:bldP spid="20486" grpId="0"/>
      <p:bldP spid="204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Georgia" pitchFamily="18" charset="0"/>
                <a:cs typeface="Arial" pitchFamily="34" charset="0"/>
              </a:rPr>
              <a:t>ПРИЧИНЫ</a:t>
            </a:r>
            <a:endParaRPr lang="ru-RU" b="1" dirty="0">
              <a:solidFill>
                <a:srgbClr val="7030A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/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Неинтересно</a:t>
            </a:r>
          </a:p>
          <a:p>
            <a:pPr marL="457200" indent="-457200" algn="ctr"/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Не хватает времени</a:t>
            </a:r>
          </a:p>
          <a:p>
            <a:pPr marL="457200" indent="-457200" algn="ctr"/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Не читают родители</a:t>
            </a:r>
          </a:p>
          <a:p>
            <a:pPr marL="457200" indent="-457200" algn="ctr"/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>Телевизор и компьютер заменяют книги</a:t>
            </a:r>
            <a:endParaRPr lang="ru-RU" sz="44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3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Как развивать образное мышление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разыгрывать </a:t>
            </a:r>
            <a:r>
              <a:rPr lang="ru-RU" sz="2000" dirty="0">
                <a:solidFill>
                  <a:srgbClr val="002060"/>
                </a:solidFill>
              </a:rPr>
              <a:t>сценки из прочитанных произведений;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заменять </a:t>
            </a:r>
            <a:r>
              <a:rPr lang="ru-RU" sz="2000" dirty="0">
                <a:solidFill>
                  <a:srgbClr val="002060"/>
                </a:solidFill>
              </a:rPr>
              <a:t>одного из персонажей (например вместо лисы, </a:t>
            </a:r>
            <a:r>
              <a:rPr lang="ru-RU" sz="2000" dirty="0" smtClean="0">
                <a:solidFill>
                  <a:srgbClr val="002060"/>
                </a:solidFill>
              </a:rPr>
              <a:t>      Колобок </a:t>
            </a:r>
            <a:r>
              <a:rPr lang="ru-RU" sz="2000" dirty="0">
                <a:solidFill>
                  <a:srgbClr val="002060"/>
                </a:solidFill>
              </a:rPr>
              <a:t>встретил дракона или Бабу Ягу);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рисовать </a:t>
            </a:r>
            <a:r>
              <a:rPr lang="ru-RU" sz="2000" dirty="0">
                <a:solidFill>
                  <a:srgbClr val="002060"/>
                </a:solidFill>
              </a:rPr>
              <a:t>иллюстрации, комиксы;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сравнивать </a:t>
            </a:r>
            <a:r>
              <a:rPr lang="ru-RU" sz="2000" dirty="0">
                <a:solidFill>
                  <a:srgbClr val="002060"/>
                </a:solidFill>
              </a:rPr>
              <a:t>свои действия в жизни с событиями сказок или рассказов (например, вы несете гостинцы бабушке, как Красная Шапочка несла пирожки);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смотреть </a:t>
            </a:r>
            <a:r>
              <a:rPr lang="ru-RU" sz="2000" dirty="0">
                <a:solidFill>
                  <a:srgbClr val="002060"/>
                </a:solidFill>
              </a:rPr>
              <a:t>фильмы по прочитанным произведениям, сравнивать героев и сюжеты, искать совпадения и противоречия;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2060"/>
                </a:solidFill>
              </a:rPr>
              <a:t>учить </a:t>
            </a:r>
            <a:r>
              <a:rPr lang="ru-RU" sz="2000" dirty="0">
                <a:solidFill>
                  <a:srgbClr val="002060"/>
                </a:solidFill>
              </a:rPr>
              <a:t>ребенка пользоваться цитатами из прочитанных произведений(например, умывая своего чумазого малыша, проговаривать слова из «</a:t>
            </a:r>
            <a:r>
              <a:rPr lang="ru-RU" sz="2000" dirty="0" err="1">
                <a:solidFill>
                  <a:srgbClr val="002060"/>
                </a:solidFill>
              </a:rPr>
              <a:t>Мойдодыра</a:t>
            </a:r>
            <a:r>
              <a:rPr lang="ru-RU" sz="2000" dirty="0">
                <a:solidFill>
                  <a:srgbClr val="002060"/>
                </a:solidFill>
              </a:rPr>
              <a:t>»: «Моем, моем Трубочиста, чисто-чисто, чисто-чисто!»).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4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Georgia" pitchFamily="18" charset="0"/>
              </a:rPr>
              <a:t>Ценные советы</a:t>
            </a:r>
            <a:endParaRPr lang="ru-RU" sz="4000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168"/>
          </a:xfrm>
        </p:spPr>
        <p:txBody>
          <a:bodyPr/>
          <a:lstStyle/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Чтение </a:t>
            </a:r>
            <a:r>
              <a:rPr lang="ru-RU" sz="1800" dirty="0">
                <a:latin typeface="Georgia" pitchFamily="18" charset="0"/>
              </a:rPr>
              <a:t>– вот лучшее учение. Следовать за мыслями великого человека- есть наука самая занимательная. </a:t>
            </a:r>
            <a:r>
              <a:rPr lang="ru-RU" sz="1800" dirty="0" err="1">
                <a:latin typeface="Georgia" pitchFamily="18" charset="0"/>
              </a:rPr>
              <a:t>А.С.Пушкин</a:t>
            </a:r>
            <a:endParaRPr lang="ru-RU" sz="1800" dirty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Читая </a:t>
            </a:r>
            <a:r>
              <a:rPr lang="ru-RU" sz="1800" dirty="0">
                <a:latin typeface="Georgia" pitchFamily="18" charset="0"/>
              </a:rPr>
              <a:t>авторов, которые хорошо пишут, привыкаешь хорошо говорить. </a:t>
            </a:r>
            <a:r>
              <a:rPr lang="ru-RU" sz="1800" dirty="0" err="1">
                <a:latin typeface="Georgia" pitchFamily="18" charset="0"/>
              </a:rPr>
              <a:t>Ф.Вольтер</a:t>
            </a:r>
            <a:endParaRPr lang="ru-RU" sz="1800" dirty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Когда </a:t>
            </a:r>
            <a:r>
              <a:rPr lang="ru-RU" sz="1800" dirty="0">
                <a:latin typeface="Georgia" pitchFamily="18" charset="0"/>
              </a:rPr>
              <a:t>читаешь умные слова других, в голову приходят собственные умные мысли. </a:t>
            </a:r>
            <a:r>
              <a:rPr lang="ru-RU" sz="1800" dirty="0" err="1">
                <a:latin typeface="Georgia" pitchFamily="18" charset="0"/>
              </a:rPr>
              <a:t>М.Лашков</a:t>
            </a:r>
            <a:r>
              <a:rPr lang="ru-RU" sz="1800" dirty="0">
                <a:latin typeface="Georgia" pitchFamily="18" charset="0"/>
              </a:rPr>
              <a:t> </a:t>
            </a: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Всякого </a:t>
            </a:r>
            <a:r>
              <a:rPr lang="ru-RU" sz="1800" dirty="0">
                <a:latin typeface="Georgia" pitchFamily="18" charset="0"/>
              </a:rPr>
              <a:t>рода грубость тает, словно на огне, под влиянием ежедневного чтения хороших книг. </a:t>
            </a:r>
            <a:r>
              <a:rPr lang="ru-RU" sz="1800" dirty="0" err="1">
                <a:latin typeface="Georgia" pitchFamily="18" charset="0"/>
              </a:rPr>
              <a:t>В.Гюго</a:t>
            </a:r>
            <a:endParaRPr lang="ru-RU" sz="1800" dirty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Лучший </a:t>
            </a:r>
            <a:r>
              <a:rPr lang="ru-RU" sz="1800" dirty="0">
                <a:latin typeface="Georgia" pitchFamily="18" charset="0"/>
              </a:rPr>
              <a:t>способ научиться писать- читать хороших писателей. Ч. </a:t>
            </a:r>
            <a:r>
              <a:rPr lang="ru-RU" sz="1800" dirty="0" err="1" smtClean="0">
                <a:latin typeface="Georgia" pitchFamily="18" charset="0"/>
              </a:rPr>
              <a:t>Буковски</a:t>
            </a:r>
            <a:endParaRPr lang="ru-RU" sz="1800" dirty="0" smtClean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Чтение для ума- то же, что физические упражнения для тела. </a:t>
            </a:r>
            <a:r>
              <a:rPr lang="ru-RU" sz="1800" dirty="0" err="1" smtClean="0">
                <a:latin typeface="Georgia" pitchFamily="18" charset="0"/>
              </a:rPr>
              <a:t>Д.Аддисон</a:t>
            </a:r>
            <a:endParaRPr lang="ru-RU" sz="1800" dirty="0" smtClean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Люди </a:t>
            </a:r>
            <a:r>
              <a:rPr lang="ru-RU" sz="1800" dirty="0">
                <a:latin typeface="Georgia" pitchFamily="18" charset="0"/>
              </a:rPr>
              <a:t>перестают мыслить, когда перестают читать. </a:t>
            </a:r>
            <a:r>
              <a:rPr lang="ru-RU" sz="1800" dirty="0" err="1">
                <a:latin typeface="Georgia" pitchFamily="18" charset="0"/>
              </a:rPr>
              <a:t>Д.Дидро</a:t>
            </a:r>
            <a:endParaRPr lang="ru-RU" sz="1800" dirty="0">
              <a:latin typeface="Georgia" pitchFamily="18" charset="0"/>
            </a:endParaRPr>
          </a:p>
          <a:p>
            <a:pPr marL="342900">
              <a:buFont typeface="Wingdings" pitchFamily="2" charset="2"/>
              <a:buChar char="Ø"/>
            </a:pPr>
            <a:r>
              <a:rPr lang="ru-RU" sz="1800" dirty="0" smtClean="0">
                <a:latin typeface="Georgia" pitchFamily="18" charset="0"/>
              </a:rPr>
              <a:t>Кто </a:t>
            </a:r>
            <a:r>
              <a:rPr lang="ru-RU" sz="1800" dirty="0">
                <a:latin typeface="Georgia" pitchFamily="18" charset="0"/>
              </a:rPr>
              <a:t>не ищет- тот не читает,</a:t>
            </a:r>
          </a:p>
          <a:p>
            <a:pPr marL="0" indent="0">
              <a:buNone/>
            </a:pPr>
            <a:r>
              <a:rPr lang="ru-RU" sz="1800" dirty="0" smtClean="0">
                <a:latin typeface="Georgia" pitchFamily="18" charset="0"/>
              </a:rPr>
              <a:t>      Кто </a:t>
            </a:r>
            <a:r>
              <a:rPr lang="ru-RU" sz="1800" dirty="0">
                <a:latin typeface="Georgia" pitchFamily="18" charset="0"/>
              </a:rPr>
              <a:t>не читает- тот не знает.</a:t>
            </a:r>
          </a:p>
          <a:p>
            <a:pPr marL="0" indent="0">
              <a:buNone/>
            </a:pPr>
            <a:r>
              <a:rPr lang="ru-RU" sz="1800" dirty="0" smtClean="0">
                <a:latin typeface="Georgia" pitchFamily="18" charset="0"/>
              </a:rPr>
              <a:t>      Кто </a:t>
            </a:r>
            <a:r>
              <a:rPr lang="ru-RU" sz="1800" dirty="0">
                <a:latin typeface="Georgia" pitchFamily="18" charset="0"/>
              </a:rPr>
              <a:t>не знает- тот не живет!</a:t>
            </a:r>
          </a:p>
          <a:p>
            <a:pPr marL="0" indent="0">
              <a:buNone/>
            </a:pPr>
            <a:r>
              <a:rPr lang="ru-RU" sz="1800" dirty="0" smtClean="0">
                <a:latin typeface="Georgia" pitchFamily="18" charset="0"/>
              </a:rPr>
              <a:t>      И </a:t>
            </a:r>
            <a:r>
              <a:rPr lang="ru-RU" sz="1800" dirty="0">
                <a:latin typeface="Georgia" pitchFamily="18" charset="0"/>
              </a:rPr>
              <a:t>главное в жизни мимо пройдет! </a:t>
            </a:r>
            <a:r>
              <a:rPr lang="ru-RU" sz="1800" dirty="0" err="1">
                <a:latin typeface="Georgia" pitchFamily="18" charset="0"/>
              </a:rPr>
              <a:t>С.Фетисов</a:t>
            </a:r>
            <a:endParaRPr lang="ru-RU" sz="1800" dirty="0">
              <a:latin typeface="Georg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4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Georgia" pitchFamily="18" charset="0"/>
              </a:rPr>
              <a:t>Советы от учителя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600200"/>
            <a:ext cx="4392488" cy="5069160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Как привить ребенку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любовь к книге</a:t>
            </a: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,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пробудить у </a:t>
            </a: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него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интерес к чтению</a:t>
            </a: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>?</a:t>
            </a:r>
          </a:p>
          <a:p>
            <a:pPr marL="0" indent="0" algn="ctr">
              <a:buNone/>
            </a:pPr>
            <a:endParaRPr lang="ru-RU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5305598"/>
            <a:ext cx="169545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14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7030A0"/>
                </a:solidFill>
                <a:latin typeface="Georgia" pitchFamily="18" charset="0"/>
              </a:rPr>
              <a:t>ПОМНИТЕ:</a:t>
            </a:r>
            <a:br>
              <a:rPr lang="ru-RU" sz="3200" b="1" dirty="0" smtClean="0">
                <a:solidFill>
                  <a:srgbClr val="7030A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Georgia" pitchFamily="18" charset="0"/>
              </a:rPr>
              <a:t>самый главный пример для ребёнка — вы сами.</a:t>
            </a:r>
            <a:br>
              <a:rPr lang="ru-RU" sz="3200" b="1" dirty="0" smtClean="0">
                <a:solidFill>
                  <a:srgbClr val="7030A0"/>
                </a:solidFill>
                <a:latin typeface="Georgia" pitchFamily="18" charset="0"/>
              </a:rPr>
            </a:br>
            <a:endParaRPr lang="ru-RU" sz="3200" b="1" dirty="0">
              <a:solidFill>
                <a:srgbClr val="7030A0"/>
              </a:solidFill>
              <a:latin typeface="Georgia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708920"/>
            <a:ext cx="5760640" cy="3830825"/>
          </a:xfrm>
        </p:spPr>
      </p:pic>
    </p:spTree>
    <p:extLst>
      <p:ext uri="{BB962C8B-B14F-4D97-AF65-F5344CB8AC3E}">
        <p14:creationId xmlns:p14="http://schemas.microsoft.com/office/powerpoint/2010/main" val="23254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293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1_Оформление по умолчанию</vt:lpstr>
      <vt:lpstr>2_Оформление по умолчанию</vt:lpstr>
      <vt:lpstr>Презентация PowerPoint</vt:lpstr>
      <vt:lpstr>Как вызвать интерес к детскому чтению?</vt:lpstr>
      <vt:lpstr>ПРИЧИНЫ</vt:lpstr>
      <vt:lpstr>Как развивать образное мышление</vt:lpstr>
      <vt:lpstr>Ценные советы</vt:lpstr>
      <vt:lpstr>Советы от учителя</vt:lpstr>
      <vt:lpstr>ПОМНИТЕ: самый главный пример для ребёнка — вы сами.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9</cp:revision>
  <dcterms:created xsi:type="dcterms:W3CDTF">2013-12-01T14:24:25Z</dcterms:created>
  <dcterms:modified xsi:type="dcterms:W3CDTF">2013-12-01T17:33:00Z</dcterms:modified>
</cp:coreProperties>
</file>