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1" r:id="rId5"/>
    <p:sldId id="260" r:id="rId6"/>
    <p:sldId id="258" r:id="rId7"/>
    <p:sldId id="259"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9A5B1D52-F3D0-469D-8ACD-243DCB1B3BA4}" type="datetimeFigureOut">
              <a:rPr lang="ru-RU" smtClean="0"/>
              <a:t>15.11.2012</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64C1F169-F9CA-468B-BF46-E14CE7C9ABB1}"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A5B1D52-F3D0-469D-8ACD-243DCB1B3BA4}" type="datetimeFigureOut">
              <a:rPr lang="ru-RU" smtClean="0"/>
              <a:t>15.11.2012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C1F169-F9CA-468B-BF46-E14CE7C9ABB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A5B1D52-F3D0-469D-8ACD-243DCB1B3BA4}" type="datetimeFigureOut">
              <a:rPr lang="ru-RU" smtClean="0"/>
              <a:t>15.11.2012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C1F169-F9CA-468B-BF46-E14CE7C9ABB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A5B1D52-F3D0-469D-8ACD-243DCB1B3BA4}" type="datetimeFigureOut">
              <a:rPr lang="ru-RU" smtClean="0"/>
              <a:t>15.11.2012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C1F169-F9CA-468B-BF46-E14CE7C9ABB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A5B1D52-F3D0-469D-8ACD-243DCB1B3BA4}" type="datetimeFigureOut">
              <a:rPr lang="ru-RU" smtClean="0"/>
              <a:t>15.11.2012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64C1F169-F9CA-468B-BF46-E14CE7C9ABB1}"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A5B1D52-F3D0-469D-8ACD-243DCB1B3BA4}" type="datetimeFigureOut">
              <a:rPr lang="ru-RU" smtClean="0"/>
              <a:t>15.11.2012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C1F169-F9CA-468B-BF46-E14CE7C9ABB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9A5B1D52-F3D0-469D-8ACD-243DCB1B3BA4}" type="datetimeFigureOut">
              <a:rPr lang="ru-RU" smtClean="0"/>
              <a:t>15.11.2012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4C1F169-F9CA-468B-BF46-E14CE7C9ABB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A5B1D52-F3D0-469D-8ACD-243DCB1B3BA4}" type="datetimeFigureOut">
              <a:rPr lang="ru-RU" smtClean="0"/>
              <a:t>15.11.2012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4C1F169-F9CA-468B-BF46-E14CE7C9ABB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A5B1D52-F3D0-469D-8ACD-243DCB1B3BA4}" type="datetimeFigureOut">
              <a:rPr lang="ru-RU" smtClean="0"/>
              <a:t>15.11.2012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4C1F169-F9CA-468B-BF46-E14CE7C9ABB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A5B1D52-F3D0-469D-8ACD-243DCB1B3BA4}" type="datetimeFigureOut">
              <a:rPr lang="ru-RU" smtClean="0"/>
              <a:t>15.11.2012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C1F169-F9CA-468B-BF46-E14CE7C9ABB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A5B1D52-F3D0-469D-8ACD-243DCB1B3BA4}" type="datetimeFigureOut">
              <a:rPr lang="ru-RU" smtClean="0"/>
              <a:t>15.11.2012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C1F169-F9CA-468B-BF46-E14CE7C9ABB1}"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A5B1D52-F3D0-469D-8ACD-243DCB1B3BA4}" type="datetimeFigureOut">
              <a:rPr lang="ru-RU" smtClean="0"/>
              <a:t>15.11.2012</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4C1F169-F9CA-468B-BF46-E14CE7C9ABB1}"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unnatural.ru/samaya-bolshaya-sobaka-v-mir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САМЫЕ МАЛЕНЬКИЕ ЖИВОТНЫЕ В МИРЕ</a:t>
            </a:r>
            <a:endParaRPr lang="ru-RU" dirty="0"/>
          </a:p>
        </p:txBody>
      </p:sp>
      <p:sp>
        <p:nvSpPr>
          <p:cNvPr id="3" name="Подзаголовок 2"/>
          <p:cNvSpPr>
            <a:spLocks noGrp="1"/>
          </p:cNvSpPr>
          <p:nvPr>
            <p:ph type="subTitle" idx="1"/>
          </p:nvPr>
        </p:nvSpPr>
        <p:spPr>
          <a:xfrm>
            <a:off x="2555776" y="4797152"/>
            <a:ext cx="6400800" cy="1752600"/>
          </a:xfrm>
        </p:spPr>
        <p:txBody>
          <a:bodyPr/>
          <a:lstStyle/>
          <a:p>
            <a:pPr algn="r"/>
            <a:r>
              <a:rPr lang="ru-RU" dirty="0" smtClean="0"/>
              <a:t>Автор: Мамонова Т.А. </a:t>
            </a:r>
          </a:p>
          <a:p>
            <a:pPr algn="r"/>
            <a:r>
              <a:rPr lang="ru-RU" dirty="0" smtClean="0"/>
              <a:t>МБОУ «Гимназия №5» г. Брянска</a:t>
            </a:r>
            <a:endParaRPr lang="ru-RU" dirty="0"/>
          </a:p>
        </p:txBody>
      </p:sp>
    </p:spTree>
    <p:extLst>
      <p:ext uri="{BB962C8B-B14F-4D97-AF65-F5344CB8AC3E}">
        <p14:creationId xmlns:p14="http://schemas.microsoft.com/office/powerpoint/2010/main" val="23551387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74242"/>
          </a:xfrm>
        </p:spPr>
        <p:txBody>
          <a:bodyPr>
            <a:noAutofit/>
          </a:bodyPr>
          <a:lstStyle/>
          <a:p>
            <a:r>
              <a:rPr lang="ru-RU" sz="2000" b="0" dirty="0">
                <a:solidFill>
                  <a:srgbClr val="FFFF00"/>
                </a:solidFill>
                <a:effectLst/>
              </a:rPr>
              <a:t>Это чудо природы на столько мало, что с легкостью может уместится на рублевой монетке, если свернется калачиков. Этот крошечный вид ящериц получил название </a:t>
            </a:r>
            <a:r>
              <a:rPr lang="ru-RU" sz="2000" b="0" dirty="0" err="1">
                <a:solidFill>
                  <a:srgbClr val="FFFF00"/>
                </a:solidFill>
                <a:effectLst/>
              </a:rPr>
              <a:t>Sphaerodactylus</a:t>
            </a:r>
            <a:r>
              <a:rPr lang="ru-RU" sz="2000" b="0" dirty="0">
                <a:solidFill>
                  <a:srgbClr val="FFFF00"/>
                </a:solidFill>
                <a:effectLst/>
              </a:rPr>
              <a:t> </a:t>
            </a:r>
            <a:r>
              <a:rPr lang="ru-RU" sz="2000" b="0" dirty="0" err="1">
                <a:solidFill>
                  <a:srgbClr val="FFFF00"/>
                </a:solidFill>
                <a:effectLst/>
              </a:rPr>
              <a:t>ariasae</a:t>
            </a:r>
            <a:r>
              <a:rPr lang="ru-RU" sz="2000" b="0" dirty="0">
                <a:solidFill>
                  <a:srgbClr val="FFFF00"/>
                </a:solidFill>
                <a:effectLst/>
              </a:rPr>
              <a:t>. Самое интересное, что все взрослые особи этого вида имеют одинаковую длину тела, которая составляет 16 мм.</a:t>
            </a:r>
            <a:endParaRPr lang="ru-RU" sz="2000" dirty="0">
              <a:solidFill>
                <a:srgbClr val="FFFF00"/>
              </a:solidFill>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1720" y="3933056"/>
            <a:ext cx="5232400" cy="2235200"/>
          </a:xfrm>
        </p:spPr>
      </p:pic>
    </p:spTree>
    <p:extLst>
      <p:ext uri="{BB962C8B-B14F-4D97-AF65-F5344CB8AC3E}">
        <p14:creationId xmlns:p14="http://schemas.microsoft.com/office/powerpoint/2010/main" val="119667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154362"/>
          </a:xfrm>
        </p:spPr>
        <p:txBody>
          <a:bodyPr/>
          <a:lstStyle/>
          <a:p>
            <a:endParaRPr lang="ru-RU" dirty="0"/>
          </a:p>
        </p:txBody>
      </p:sp>
      <p:sp>
        <p:nvSpPr>
          <p:cNvPr id="3" name="Объект 2"/>
          <p:cNvSpPr>
            <a:spLocks noGrp="1"/>
          </p:cNvSpPr>
          <p:nvPr>
            <p:ph idx="1"/>
          </p:nvPr>
        </p:nvSpPr>
        <p:spPr>
          <a:xfrm>
            <a:off x="443813" y="260648"/>
            <a:ext cx="8229600" cy="4709160"/>
          </a:xfrm>
        </p:spPr>
        <p:txBody>
          <a:bodyPr>
            <a:normAutofit/>
          </a:bodyPr>
          <a:lstStyle/>
          <a:p>
            <a:pPr algn="ctr"/>
            <a:r>
              <a:rPr lang="ru-RU" sz="2000" dirty="0">
                <a:solidFill>
                  <a:srgbClr val="FFFF00"/>
                </a:solidFill>
                <a:latin typeface="Arial"/>
              </a:rPr>
              <a:t>Эта прелесть лишь немногим выше, чем 10 рублевая монета. Кроху зовут </a:t>
            </a:r>
            <a:r>
              <a:rPr lang="ru-RU" sz="2000" dirty="0" err="1">
                <a:solidFill>
                  <a:srgbClr val="FFFF00"/>
                </a:solidFill>
                <a:latin typeface="Arial"/>
              </a:rPr>
              <a:t>Пьюи</a:t>
            </a:r>
            <a:r>
              <a:rPr lang="ru-RU" sz="2000" dirty="0">
                <a:solidFill>
                  <a:srgbClr val="FFFF00"/>
                </a:solidFill>
                <a:latin typeface="Arial"/>
              </a:rPr>
              <a:t> и он весит меньше унции. Как рассказывает его хозяйка, рекордсмен перестал расти, после того, как ему исполнилось три недели. На сегодня рост </a:t>
            </a:r>
            <a:r>
              <a:rPr lang="ru-RU" sz="2000" dirty="0" err="1">
                <a:solidFill>
                  <a:srgbClr val="FFFF00"/>
                </a:solidFill>
                <a:latin typeface="Arial"/>
              </a:rPr>
              <a:t>Пьюи</a:t>
            </a:r>
            <a:r>
              <a:rPr lang="ru-RU" sz="2000" dirty="0">
                <a:solidFill>
                  <a:srgbClr val="FFFF00"/>
                </a:solidFill>
                <a:latin typeface="Arial"/>
              </a:rPr>
              <a:t> всего 2.5 см, в то время, как все его братья и сестры вымахали до 12-15 сантиметров в холке.</a:t>
            </a:r>
            <a:endParaRPr lang="ru-RU" sz="2000" dirty="0">
              <a:solidFill>
                <a:srgbClr val="FFFF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2718115"/>
            <a:ext cx="5894939" cy="369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1303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dirty="0">
                <a:solidFill>
                  <a:srgbClr val="FFFF00"/>
                </a:solidFill>
              </a:rPr>
              <a:t>В 2004 году австралийские ихтиологи объявили об открытии самой маленькой морской рыбы в мире </a:t>
            </a:r>
            <a:r>
              <a:rPr lang="ru-RU" sz="2000" dirty="0" err="1">
                <a:solidFill>
                  <a:srgbClr val="FFFF00"/>
                </a:solidFill>
              </a:rPr>
              <a:t>Stout</a:t>
            </a:r>
            <a:r>
              <a:rPr lang="ru-RU" sz="2000" dirty="0">
                <a:solidFill>
                  <a:srgbClr val="FFFF00"/>
                </a:solidFill>
              </a:rPr>
              <a:t> </a:t>
            </a:r>
            <a:r>
              <a:rPr lang="ru-RU" sz="2000" dirty="0" err="1">
                <a:solidFill>
                  <a:srgbClr val="FFFF00"/>
                </a:solidFill>
              </a:rPr>
              <a:t>infantfish</a:t>
            </a:r>
            <a:r>
              <a:rPr lang="ru-RU" sz="2000" dirty="0">
                <a:solidFill>
                  <a:srgbClr val="FFFF00"/>
                </a:solidFill>
              </a:rPr>
              <a:t>, обитающей в коралловых лагунах Большого Барьерного рифа. Длина взрослых особей этого вида составляет 7-8 мм.</a:t>
            </a:r>
          </a:p>
        </p:txBody>
      </p:sp>
      <p:sp>
        <p:nvSpPr>
          <p:cNvPr id="3" name="Объект 2"/>
          <p:cNvSpPr>
            <a:spLocks noGrp="1"/>
          </p:cNvSpPr>
          <p:nvPr>
            <p:ph idx="1"/>
          </p:nvPr>
        </p:nvSpPr>
        <p:spPr/>
        <p:txBody>
          <a:bodyPr/>
          <a:lstStyle/>
          <a:p>
            <a:endParaRPr lang="ru-R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6459" y="2636912"/>
            <a:ext cx="4777122" cy="31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3103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137160" indent="0">
              <a:buNone/>
            </a:pPr>
            <a:r>
              <a:rPr lang="ru-RU" dirty="0" smtClean="0"/>
              <a:t>Источники:</a:t>
            </a:r>
          </a:p>
          <a:p>
            <a:pPr marL="137160" indent="0">
              <a:buNone/>
            </a:pPr>
            <a:r>
              <a:rPr lang="en-US" dirty="0"/>
              <a:t>http://unnatural.ru/tiny-animal</a:t>
            </a:r>
            <a:endParaRPr lang="ru-RU" dirty="0"/>
          </a:p>
        </p:txBody>
      </p:sp>
    </p:spTree>
    <p:extLst>
      <p:ext uri="{BB962C8B-B14F-4D97-AF65-F5344CB8AC3E}">
        <p14:creationId xmlns:p14="http://schemas.microsoft.com/office/powerpoint/2010/main" val="3181106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200" dirty="0">
                <a:solidFill>
                  <a:srgbClr val="FFFF00"/>
                </a:solidFill>
              </a:rPr>
              <a:t>Эта малютка принадлежит супругам Полу и Кей </a:t>
            </a:r>
            <a:r>
              <a:rPr lang="ru-RU" sz="2200" dirty="0" err="1">
                <a:solidFill>
                  <a:srgbClr val="FFFF00"/>
                </a:solidFill>
              </a:rPr>
              <a:t>Гослис</a:t>
            </a:r>
            <a:r>
              <a:rPr lang="ru-RU" sz="2200" dirty="0">
                <a:solidFill>
                  <a:srgbClr val="FFFF00"/>
                </a:solidFill>
              </a:rPr>
              <a:t>, которые специализируются на разведении карликовых лошадок. Все их животные имеют сравнительно небольшие размеры, но родившаяся в 2007 году </a:t>
            </a:r>
            <a:r>
              <a:rPr lang="ru-RU" sz="2200" dirty="0" err="1">
                <a:solidFill>
                  <a:srgbClr val="FFFF00"/>
                </a:solidFill>
              </a:rPr>
              <a:t>Тумбелина</a:t>
            </a:r>
            <a:r>
              <a:rPr lang="ru-RU" sz="2200" dirty="0">
                <a:solidFill>
                  <a:srgbClr val="FFFF00"/>
                </a:solidFill>
              </a:rPr>
              <a:t> побила все рекорды: ее высота в холке всего 43.18 см, а вес 27 кг, по сути это миниатюрная версия карликовой лошадки.</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27784" y="1988840"/>
            <a:ext cx="4025180" cy="4708525"/>
          </a:xfrm>
        </p:spPr>
      </p:pic>
    </p:spTree>
    <p:extLst>
      <p:ext uri="{BB962C8B-B14F-4D97-AF65-F5344CB8AC3E}">
        <p14:creationId xmlns:p14="http://schemas.microsoft.com/office/powerpoint/2010/main" val="136176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1935088"/>
          </a:xfrm>
        </p:spPr>
        <p:txBody>
          <a:bodyPr>
            <a:normAutofit fontScale="90000"/>
          </a:bodyPr>
          <a:lstStyle/>
          <a:p>
            <a:r>
              <a:rPr lang="ru-RU" sz="2200" dirty="0">
                <a:solidFill>
                  <a:srgbClr val="FFFF00"/>
                </a:solidFill>
                <a:effectLst/>
              </a:rPr>
              <a:t>Знакомьтесь, это чудо природы зовут мистер </a:t>
            </a:r>
            <a:r>
              <a:rPr lang="ru-RU" sz="2200" dirty="0" err="1">
                <a:solidFill>
                  <a:srgbClr val="FFFF00"/>
                </a:solidFill>
                <a:effectLst/>
              </a:rPr>
              <a:t>Пиблз</a:t>
            </a:r>
            <a:r>
              <a:rPr lang="ru-RU" sz="2200" dirty="0">
                <a:solidFill>
                  <a:srgbClr val="FFFF00"/>
                </a:solidFill>
                <a:effectLst/>
              </a:rPr>
              <a:t>, он живет со своей хозяйкой в Иллинойсе, ему 4 года. Габариты животного по настоящему поражают: весит мистер </a:t>
            </a:r>
            <a:r>
              <a:rPr lang="ru-RU" sz="2200" dirty="0" err="1">
                <a:solidFill>
                  <a:srgbClr val="FFFF00"/>
                </a:solidFill>
                <a:effectLst/>
              </a:rPr>
              <a:t>Пиблз</a:t>
            </a:r>
            <a:r>
              <a:rPr lang="ru-RU" sz="2200" dirty="0">
                <a:solidFill>
                  <a:srgbClr val="FFFF00"/>
                </a:solidFill>
                <a:effectLst/>
              </a:rPr>
              <a:t> 1 килограмм 350 грамм, в длину (от кончика хвоста и до носа) 49 см, а в высоту 15.5 см.</a:t>
            </a:r>
            <a:r>
              <a:rPr lang="ru-RU" dirty="0">
                <a:solidFill>
                  <a:srgbClr val="FFFF00"/>
                </a:solidFill>
                <a:effectLst/>
              </a:rPr>
              <a:t/>
            </a:r>
            <a:br>
              <a:rPr lang="ru-RU" dirty="0">
                <a:solidFill>
                  <a:srgbClr val="FFFF00"/>
                </a:solidFill>
                <a:effectLst/>
              </a:rPr>
            </a:br>
            <a:endParaRPr lang="ru-RU" dirty="0">
              <a:solidFill>
                <a:srgbClr val="FFFF00"/>
              </a:solidFill>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03848" y="2708920"/>
            <a:ext cx="2794000" cy="4000500"/>
          </a:xfrm>
        </p:spPr>
      </p:pic>
    </p:spTree>
    <p:extLst>
      <p:ext uri="{BB962C8B-B14F-4D97-AF65-F5344CB8AC3E}">
        <p14:creationId xmlns:p14="http://schemas.microsoft.com/office/powerpoint/2010/main" val="3463546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1143000"/>
          </a:xfrm>
        </p:spPr>
        <p:txBody>
          <a:bodyPr>
            <a:noAutofit/>
          </a:bodyPr>
          <a:lstStyle/>
          <a:p>
            <a:r>
              <a:rPr lang="ru-RU" sz="2000" b="0" dirty="0">
                <a:solidFill>
                  <a:srgbClr val="FFFF00"/>
                </a:solidFill>
                <a:effectLst/>
              </a:rPr>
              <a:t>Самой маленькой собачкой в мире был признан </a:t>
            </a:r>
            <a:r>
              <a:rPr lang="ru-RU" sz="2000" b="0" dirty="0" err="1">
                <a:solidFill>
                  <a:srgbClr val="FFFF00"/>
                </a:solidFill>
                <a:effectLst/>
              </a:rPr>
              <a:t>чихуахуа</a:t>
            </a:r>
            <a:r>
              <a:rPr lang="ru-RU" sz="2000" b="0" dirty="0">
                <a:solidFill>
                  <a:srgbClr val="FFFF00"/>
                </a:solidFill>
                <a:effectLst/>
              </a:rPr>
              <a:t> </a:t>
            </a:r>
            <a:r>
              <a:rPr lang="ru-RU" sz="2000" b="0" dirty="0" err="1">
                <a:solidFill>
                  <a:srgbClr val="FFFF00"/>
                </a:solidFill>
                <a:effectLst/>
              </a:rPr>
              <a:t>Бу-бу</a:t>
            </a:r>
            <a:r>
              <a:rPr lang="ru-RU" sz="2000" b="0" dirty="0">
                <a:solidFill>
                  <a:srgbClr val="FFFF00"/>
                </a:solidFill>
                <a:effectLst/>
              </a:rPr>
              <a:t>, чей рост составляет всего 10 сантиметров. Поздравление победителя состоялось 15 сентября 2010 года в центральном парке Нью-Йорка. Посмотреть на кроху пришел самый высокий пес в мире </a:t>
            </a:r>
            <a:r>
              <a:rPr lang="ru-RU" sz="2000" b="0" dirty="0">
                <a:solidFill>
                  <a:srgbClr val="FFFF00"/>
                </a:solidFill>
                <a:effectLst/>
                <a:hlinkClick r:id="rId2"/>
              </a:rPr>
              <a:t>Великан Джордж</a:t>
            </a:r>
            <a:r>
              <a:rPr lang="ru-RU" sz="2000" b="0" dirty="0">
                <a:solidFill>
                  <a:srgbClr val="FFFF00"/>
                </a:solidFill>
                <a:effectLst/>
              </a:rPr>
              <a:t> (1.1 метр в высоту, стоя на 4х лапах).</a:t>
            </a:r>
            <a:endParaRPr lang="ru-RU" sz="2000" dirty="0">
              <a:solidFill>
                <a:srgbClr val="FFFF00"/>
              </a:solidFill>
            </a:endParaRPr>
          </a:p>
        </p:txBody>
      </p:sp>
      <p:pic>
        <p:nvPicPr>
          <p:cNvPr id="4" name="Объект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63688" y="2708920"/>
            <a:ext cx="5715000" cy="4000500"/>
          </a:xfrm>
        </p:spPr>
      </p:pic>
    </p:spTree>
    <p:extLst>
      <p:ext uri="{BB962C8B-B14F-4D97-AF65-F5344CB8AC3E}">
        <p14:creationId xmlns:p14="http://schemas.microsoft.com/office/powerpoint/2010/main" val="1515042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dirty="0">
                <a:solidFill>
                  <a:srgbClr val="FFFF00"/>
                </a:solidFill>
                <a:effectLst/>
              </a:rPr>
              <a:t>Постойте, но это ведь обычный червяк! А вот и нет: это самая маленькая из всех известных видов змей на планете, которая называется змея Карла(</a:t>
            </a:r>
            <a:r>
              <a:rPr lang="ru-RU" sz="2000" dirty="0" err="1">
                <a:solidFill>
                  <a:srgbClr val="FFFF00"/>
                </a:solidFill>
                <a:effectLst/>
              </a:rPr>
              <a:t>Leptotyphlops</a:t>
            </a:r>
            <a:r>
              <a:rPr lang="ru-RU" sz="2000" dirty="0">
                <a:solidFill>
                  <a:srgbClr val="FFFF00"/>
                </a:solidFill>
                <a:effectLst/>
              </a:rPr>
              <a:t> </a:t>
            </a:r>
            <a:r>
              <a:rPr lang="ru-RU" sz="2000" dirty="0" err="1">
                <a:solidFill>
                  <a:srgbClr val="FFFF00"/>
                </a:solidFill>
                <a:effectLst/>
              </a:rPr>
              <a:t>carlae</a:t>
            </a:r>
            <a:r>
              <a:rPr lang="ru-RU" sz="2000" dirty="0">
                <a:solidFill>
                  <a:srgbClr val="FFFF00"/>
                </a:solidFill>
                <a:effectLst/>
              </a:rPr>
              <a:t>) или барбадосская нитка и обитает на острове Барбадос. </a:t>
            </a:r>
            <a:r>
              <a:rPr lang="ru-RU" sz="2000" dirty="0" smtClean="0">
                <a:solidFill>
                  <a:srgbClr val="FFFF00"/>
                </a:solidFill>
                <a:effectLst/>
              </a:rPr>
              <a:t>Длина </a:t>
            </a:r>
            <a:r>
              <a:rPr lang="ru-RU" sz="2000" dirty="0">
                <a:solidFill>
                  <a:srgbClr val="FFFF00"/>
                </a:solidFill>
                <a:effectLst/>
              </a:rPr>
              <a:t>взрослой особи не превышает 10 сантиметров.</a:t>
            </a:r>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7704" y="2060848"/>
            <a:ext cx="5357621" cy="4708525"/>
          </a:xfrm>
        </p:spPr>
      </p:pic>
    </p:spTree>
    <p:extLst>
      <p:ext uri="{BB962C8B-B14F-4D97-AF65-F5344CB8AC3E}">
        <p14:creationId xmlns:p14="http://schemas.microsoft.com/office/powerpoint/2010/main" val="802392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764704"/>
            <a:ext cx="8229600" cy="1143000"/>
          </a:xfrm>
        </p:spPr>
        <p:txBody>
          <a:bodyPr>
            <a:noAutofit/>
          </a:bodyPr>
          <a:lstStyle/>
          <a:p>
            <a:r>
              <a:rPr lang="ru-RU" sz="2000" b="0" dirty="0">
                <a:solidFill>
                  <a:srgbClr val="FFFF00"/>
                </a:solidFill>
                <a:effectLst/>
              </a:rPr>
              <a:t>В бассейне Амазонки, в южной Колумбии, Эквадоре, северных регионах Перу и Боливии, а также на западе Бразилии обитают крошечные обезьянки — карликовые игрунки. Их величина составляет от 11 до 15 см, не считая хвоста, который длиной от 17 до 22 см. Вес игрунок от 100 до 150 г.</a:t>
            </a:r>
            <a:endParaRPr lang="ru-RU" sz="2000" dirty="0">
              <a:solidFill>
                <a:srgbClr val="FFFF00"/>
              </a:solidFill>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3688" y="2420888"/>
            <a:ext cx="5619750" cy="4248150"/>
          </a:xfrm>
        </p:spPr>
      </p:pic>
    </p:spTree>
    <p:extLst>
      <p:ext uri="{BB962C8B-B14F-4D97-AF65-F5344CB8AC3E}">
        <p14:creationId xmlns:p14="http://schemas.microsoft.com/office/powerpoint/2010/main" val="4122850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1143000"/>
          </a:xfrm>
        </p:spPr>
        <p:txBody>
          <a:bodyPr>
            <a:noAutofit/>
          </a:bodyPr>
          <a:lstStyle/>
          <a:p>
            <a:r>
              <a:rPr lang="ru-RU" sz="2000" b="0" dirty="0">
                <a:solidFill>
                  <a:srgbClr val="FFFF00"/>
                </a:solidFill>
                <a:effectLst/>
              </a:rPr>
              <a:t>На звание самого крошечного примата в мире претендует так же карликовый мышиный лемур, чей вес не превышает 300 граммов, длина тела около 20 сантиметров, из них 10 приходится на хвост. Впервые этот вид был описан еще в 1852 году, но из-за крошечных размеров и ночного образа жизни карликовому лемуру удавалось скрываться от людских глаз вплоть до 1993 года.</a:t>
            </a:r>
            <a:endParaRPr lang="ru-RU" sz="2000" dirty="0">
              <a:solidFill>
                <a:srgbClr val="FFFF00"/>
              </a:solidFill>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56" y="2114316"/>
            <a:ext cx="6278033" cy="4708525"/>
          </a:xfrm>
        </p:spPr>
      </p:pic>
    </p:spTree>
    <p:extLst>
      <p:ext uri="{BB962C8B-B14F-4D97-AF65-F5344CB8AC3E}">
        <p14:creationId xmlns:p14="http://schemas.microsoft.com/office/powerpoint/2010/main" val="129067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2655168"/>
          </a:xfrm>
        </p:spPr>
        <p:txBody>
          <a:bodyPr>
            <a:noAutofit/>
          </a:bodyPr>
          <a:lstStyle/>
          <a:p>
            <a:r>
              <a:rPr lang="ru-RU" sz="2000" b="0" dirty="0">
                <a:solidFill>
                  <a:srgbClr val="FFFF00"/>
                </a:solidFill>
                <a:effectLst/>
              </a:rPr>
              <a:t>Этот миниатюрный вид морских коньков был открыт в 2003 году и назван </a:t>
            </a:r>
            <a:r>
              <a:rPr lang="ru-RU" sz="2000" b="0" dirty="0" err="1">
                <a:solidFill>
                  <a:srgbClr val="FFFF00"/>
                </a:solidFill>
                <a:effectLst/>
              </a:rPr>
              <a:t>Hippocampus</a:t>
            </a:r>
            <a:r>
              <a:rPr lang="ru-RU" sz="2000" b="0" dirty="0">
                <a:solidFill>
                  <a:srgbClr val="FFFF00"/>
                </a:solidFill>
                <a:effectLst/>
              </a:rPr>
              <a:t> </a:t>
            </a:r>
            <a:r>
              <a:rPr lang="ru-RU" sz="2000" b="0" dirty="0" err="1">
                <a:solidFill>
                  <a:srgbClr val="FFFF00"/>
                </a:solidFill>
                <a:effectLst/>
              </a:rPr>
              <a:t>denise</a:t>
            </a:r>
            <a:r>
              <a:rPr lang="ru-RU" sz="2000" b="0" dirty="0">
                <a:solidFill>
                  <a:srgbClr val="FFFF00"/>
                </a:solidFill>
                <a:effectLst/>
              </a:rPr>
              <a:t>. Размеры взрослых особей </a:t>
            </a:r>
            <a:r>
              <a:rPr lang="ru-RU" sz="2000" b="0" dirty="0" err="1">
                <a:solidFill>
                  <a:srgbClr val="FFFF00"/>
                </a:solidFill>
                <a:effectLst/>
              </a:rPr>
              <a:t>Hippocampus</a:t>
            </a:r>
            <a:r>
              <a:rPr lang="ru-RU" sz="2000" b="0" dirty="0">
                <a:solidFill>
                  <a:srgbClr val="FFFF00"/>
                </a:solidFill>
                <a:effectLst/>
              </a:rPr>
              <a:t> </a:t>
            </a:r>
            <a:r>
              <a:rPr lang="ru-RU" sz="2000" b="0" dirty="0" err="1">
                <a:solidFill>
                  <a:srgbClr val="FFFF00"/>
                </a:solidFill>
                <a:effectLst/>
              </a:rPr>
              <a:t>denise</a:t>
            </a:r>
            <a:r>
              <a:rPr lang="ru-RU" sz="2000" b="0" dirty="0">
                <a:solidFill>
                  <a:srgbClr val="FFFF00"/>
                </a:solidFill>
                <a:effectLst/>
              </a:rPr>
              <a:t> не превышают 16 сантиметров. В 2006 был обнаружен 13 мм представитель этого вида. Обитают эти милые создания на глубине не более 90 метров в теплых водах Тихого океана.</a:t>
            </a:r>
            <a:endParaRPr lang="ru-RU" sz="2000" dirty="0">
              <a:solidFill>
                <a:srgbClr val="FFFF00"/>
              </a:solidFill>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9712" y="4365104"/>
            <a:ext cx="5118100" cy="1892300"/>
          </a:xfrm>
        </p:spPr>
      </p:pic>
    </p:spTree>
    <p:extLst>
      <p:ext uri="{BB962C8B-B14F-4D97-AF65-F5344CB8AC3E}">
        <p14:creationId xmlns:p14="http://schemas.microsoft.com/office/powerpoint/2010/main" val="3829148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2218258"/>
          </a:xfrm>
        </p:spPr>
        <p:txBody>
          <a:bodyPr>
            <a:noAutofit/>
          </a:bodyPr>
          <a:lstStyle/>
          <a:p>
            <a:r>
              <a:rPr lang="ru-RU" sz="1600" b="0" dirty="0">
                <a:solidFill>
                  <a:srgbClr val="FFFF00"/>
                </a:solidFill>
                <a:effectLst/>
              </a:rPr>
              <a:t>Непонятно зачем это нужно, но факт остается фактом: в Индии вывели карликовых зебу, которым дали название коровы </a:t>
            </a:r>
            <a:r>
              <a:rPr lang="ru-RU" sz="1600" b="0" dirty="0" err="1">
                <a:solidFill>
                  <a:srgbClr val="FFFF00"/>
                </a:solidFill>
                <a:effectLst/>
              </a:rPr>
              <a:t>Вечуру</a:t>
            </a:r>
            <a:r>
              <a:rPr lang="ru-RU" sz="1600" b="0" dirty="0">
                <a:solidFill>
                  <a:srgbClr val="FFFF00"/>
                </a:solidFill>
                <a:effectLst/>
              </a:rPr>
              <a:t>. Зебу — подвид дикого быка, распространённый на территории Индийского субконтинента. В отличие от европейской коровы зебу не ведёт своё происхождение от тура, а является отдельной ветвью, отколовшейся около 300 тысяч лет назад.</a:t>
            </a:r>
            <a:br>
              <a:rPr lang="ru-RU" sz="1600" b="0" dirty="0">
                <a:solidFill>
                  <a:srgbClr val="FFFF00"/>
                </a:solidFill>
                <a:effectLst/>
              </a:rPr>
            </a:br>
            <a:r>
              <a:rPr lang="ru-RU" sz="1600" b="0" dirty="0">
                <a:solidFill>
                  <a:srgbClr val="FFFF00"/>
                </a:solidFill>
                <a:effectLst/>
              </a:rPr>
              <a:t>Коровы </a:t>
            </a:r>
            <a:r>
              <a:rPr lang="ru-RU" sz="1600" b="0" dirty="0" err="1">
                <a:solidFill>
                  <a:srgbClr val="FFFF00"/>
                </a:solidFill>
                <a:effectLst/>
              </a:rPr>
              <a:t>Вечуру</a:t>
            </a:r>
            <a:r>
              <a:rPr lang="ru-RU" sz="1600" b="0" dirty="0">
                <a:solidFill>
                  <a:srgbClr val="FFFF00"/>
                </a:solidFill>
                <a:effectLst/>
              </a:rPr>
              <a:t> отличаются поистине микроскопическими размерами, по сравнению со своими прародителями, и не превышают 91 мм в высоту. Эти коровки не дают молока, мясо у них жилистое и жесткое и в добавок эти бесполезные создания живут до 35 лет.</a:t>
            </a:r>
            <a:br>
              <a:rPr lang="ru-RU" sz="1600" b="0" dirty="0">
                <a:solidFill>
                  <a:srgbClr val="FFFF00"/>
                </a:solidFill>
                <a:effectLst/>
              </a:rPr>
            </a:br>
            <a:r>
              <a:rPr lang="ru-RU" sz="1600" b="0" dirty="0">
                <a:solidFill>
                  <a:srgbClr val="FFFF00"/>
                </a:solidFill>
                <a:effectLst/>
              </a:rPr>
              <a:t>На фотографии представлены 16-летняя </a:t>
            </a:r>
            <a:r>
              <a:rPr lang="ru-RU" sz="1600" b="0" dirty="0" err="1">
                <a:solidFill>
                  <a:srgbClr val="FFFF00"/>
                </a:solidFill>
                <a:effectLst/>
              </a:rPr>
              <a:t>Вичуру</a:t>
            </a:r>
            <a:r>
              <a:rPr lang="ru-RU" sz="1600" b="0" dirty="0">
                <a:solidFill>
                  <a:srgbClr val="FFFF00"/>
                </a:solidFill>
                <a:effectLst/>
              </a:rPr>
              <a:t> и 5 летняя обычная европейская корова.</a:t>
            </a:r>
            <a:br>
              <a:rPr lang="ru-RU" sz="1600" b="0" dirty="0">
                <a:solidFill>
                  <a:srgbClr val="FFFF00"/>
                </a:solidFill>
                <a:effectLst/>
              </a:rPr>
            </a:br>
            <a:endParaRPr lang="ru-RU" sz="1600" dirty="0">
              <a:solidFill>
                <a:srgbClr val="FFFF00"/>
              </a:solidFill>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3688" y="2562225"/>
            <a:ext cx="5715000" cy="4295775"/>
          </a:xfrm>
        </p:spPr>
      </p:pic>
    </p:spTree>
    <p:extLst>
      <p:ext uri="{BB962C8B-B14F-4D97-AF65-F5344CB8AC3E}">
        <p14:creationId xmlns:p14="http://schemas.microsoft.com/office/powerpoint/2010/main" val="332923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TotalTime>
  <Words>573</Words>
  <Application>Microsoft Office PowerPoint</Application>
  <PresentationFormat>Экран (4:3)</PresentationFormat>
  <Paragraphs>16</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Апекс</vt:lpstr>
      <vt:lpstr>САМЫЕ МАЛЕНЬКИЕ ЖИВОТНЫЕ В МИРЕ</vt:lpstr>
      <vt:lpstr>Эта малютка принадлежит супругам Полу и Кей Гослис, которые специализируются на разведении карликовых лошадок. Все их животные имеют сравнительно небольшие размеры, но родившаяся в 2007 году Тумбелина побила все рекорды: ее высота в холке всего 43.18 см, а вес 27 кг, по сути это миниатюрная версия карликовой лошадки.</vt:lpstr>
      <vt:lpstr>Знакомьтесь, это чудо природы зовут мистер Пиблз, он живет со своей хозяйкой в Иллинойсе, ему 4 года. Габариты животного по настоящему поражают: весит мистер Пиблз 1 килограмм 350 грамм, в длину (от кончика хвоста и до носа) 49 см, а в высоту 15.5 см. </vt:lpstr>
      <vt:lpstr>Самой маленькой собачкой в мире был признан чихуахуа Бу-бу, чей рост составляет всего 10 сантиметров. Поздравление победителя состоялось 15 сентября 2010 года в центральном парке Нью-Йорка. Посмотреть на кроху пришел самый высокий пес в мире Великан Джордж (1.1 метр в высоту, стоя на 4х лапах).</vt:lpstr>
      <vt:lpstr>Постойте, но это ведь обычный червяк! А вот и нет: это самая маленькая из всех известных видов змей на планете, которая называется змея Карла(Leptotyphlops carlae) или барбадосская нитка и обитает на острове Барбадос. Длина взрослой особи не превышает 10 сантиметров.</vt:lpstr>
      <vt:lpstr>В бассейне Амазонки, в южной Колумбии, Эквадоре, северных регионах Перу и Боливии, а также на западе Бразилии обитают крошечные обезьянки — карликовые игрунки. Их величина составляет от 11 до 15 см, не считая хвоста, который длиной от 17 до 22 см. Вес игрунок от 100 до 150 г.</vt:lpstr>
      <vt:lpstr>На звание самого крошечного примата в мире претендует так же карликовый мышиный лемур, чей вес не превышает 300 граммов, длина тела около 20 сантиметров, из них 10 приходится на хвост. Впервые этот вид был описан еще в 1852 году, но из-за крошечных размеров и ночного образа жизни карликовому лемуру удавалось скрываться от людских глаз вплоть до 1993 года.</vt:lpstr>
      <vt:lpstr>Этот миниатюрный вид морских коньков был открыт в 2003 году и назван Hippocampus denise. Размеры взрослых особей Hippocampus denise не превышают 16 сантиметров. В 2006 был обнаружен 13 мм представитель этого вида. Обитают эти милые создания на глубине не более 90 метров в теплых водах Тихого океана.</vt:lpstr>
      <vt:lpstr>Непонятно зачем это нужно, но факт остается фактом: в Индии вывели карликовых зебу, которым дали название коровы Вечуру. Зебу — подвид дикого быка, распространённый на территории Индийского субконтинента. В отличие от европейской коровы зебу не ведёт своё происхождение от тура, а является отдельной ветвью, отколовшейся около 300 тысяч лет назад. Коровы Вечуру отличаются поистине микроскопическими размерами, по сравнению со своими прародителями, и не превышают 91 мм в высоту. Эти коровки не дают молока, мясо у них жилистое и жесткое и в добавок эти бесполезные создания живут до 35 лет. На фотографии представлены 16-летняя Вичуру и 5 летняя обычная европейская корова. </vt:lpstr>
      <vt:lpstr>Это чудо природы на столько мало, что с легкостью может уместится на рублевой монетке, если свернется калачиков. Этот крошечный вид ящериц получил название Sphaerodactylus ariasae. Самое интересное, что все взрослые особи этого вида имеют одинаковую длину тела, которая составляет 16 мм.</vt:lpstr>
      <vt:lpstr>Презентация PowerPoint</vt:lpstr>
      <vt:lpstr>В 2004 году австралийские ихтиологи объявили об открытии самой маленькой морской рыбы в мире Stout infantfish, обитающей в коралловых лагунах Большого Барьерного рифа. Длина взрослых особей этого вида составляет 7-8 мм.</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САМЫЕ МАЛЕНЬКИЕ ЖИВОТНЫЕ В МИРЕ</dc:title>
  <dc:creator>Таня</dc:creator>
  <cp:lastModifiedBy>Таня</cp:lastModifiedBy>
  <cp:revision>3</cp:revision>
  <dcterms:created xsi:type="dcterms:W3CDTF">2012-11-15T15:01:14Z</dcterms:created>
  <dcterms:modified xsi:type="dcterms:W3CDTF">2012-11-15T15:25:18Z</dcterms:modified>
</cp:coreProperties>
</file>