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1337077-FD28-45DB-89FA-25D9327A2117}" type="datetimeFigureOut">
              <a:rPr lang="ru-RU" smtClean="0"/>
              <a:t>14.09.2012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A8B029-148E-4FA2-B765-2693B22309EB}"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1337077-FD28-45DB-89FA-25D9327A2117}" type="datetimeFigureOut">
              <a:rPr lang="ru-RU" smtClean="0"/>
              <a:t>14.09.2012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A8B029-148E-4FA2-B765-2693B22309E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1337077-FD28-45DB-89FA-25D9327A2117}" type="datetimeFigureOut">
              <a:rPr lang="ru-RU" smtClean="0"/>
              <a:t>14.09.2012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A8B029-148E-4FA2-B765-2693B22309E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337077-FD28-45DB-89FA-25D9327A2117}" type="datetimeFigureOut">
              <a:rPr lang="ru-RU" smtClean="0"/>
              <a:t>14.09.2012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A8B029-148E-4FA2-B765-2693B22309EB}"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1337077-FD28-45DB-89FA-25D9327A2117}" type="datetimeFigureOut">
              <a:rPr lang="ru-RU" smtClean="0"/>
              <a:t>14.09.2012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A8B029-148E-4FA2-B765-2693B22309E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1337077-FD28-45DB-89FA-25D9327A2117}" type="datetimeFigureOut">
              <a:rPr lang="ru-RU" smtClean="0"/>
              <a:t>14.09.2012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CA8B029-148E-4FA2-B765-2693B22309EB}"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1337077-FD28-45DB-89FA-25D9327A2117}" type="datetimeFigureOut">
              <a:rPr lang="ru-RU" smtClean="0"/>
              <a:t>14.09.2012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CA8B029-148E-4FA2-B765-2693B22309EB}"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1337077-FD28-45DB-89FA-25D9327A2117}" type="datetimeFigureOut">
              <a:rPr lang="ru-RU" smtClean="0"/>
              <a:t>14.09.2012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CA8B029-148E-4FA2-B765-2693B22309E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337077-FD28-45DB-89FA-25D9327A2117}" type="datetimeFigureOut">
              <a:rPr lang="ru-RU" smtClean="0"/>
              <a:t>14.09.2012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CA8B029-148E-4FA2-B765-2693B22309E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337077-FD28-45DB-89FA-25D9327A2117}" type="datetimeFigureOut">
              <a:rPr lang="ru-RU" smtClean="0"/>
              <a:t>14.09.2012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CA8B029-148E-4FA2-B765-2693B22309E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337077-FD28-45DB-89FA-25D9327A2117}" type="datetimeFigureOut">
              <a:rPr lang="ru-RU" smtClean="0"/>
              <a:t>14.09.2012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CA8B029-148E-4FA2-B765-2693B22309EB}"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1337077-FD28-45DB-89FA-25D9327A2117}" type="datetimeFigureOut">
              <a:rPr lang="ru-RU" smtClean="0"/>
              <a:t>14.09.2012</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CA8B029-148E-4FA2-B765-2693B22309EB}"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03648" y="764704"/>
            <a:ext cx="6400800" cy="1473200"/>
          </a:xfrm>
        </p:spPr>
        <p:txBody>
          <a:bodyPr>
            <a:noAutofit/>
          </a:bodyPr>
          <a:lstStyle/>
          <a:p>
            <a:r>
              <a:rPr lang="ru-RU" sz="6000" b="1" dirty="0">
                <a:solidFill>
                  <a:schemeClr val="accent5">
                    <a:lumMod val="75000"/>
                  </a:schemeClr>
                </a:solidFill>
              </a:rPr>
              <a:t>10 самых красивых мест планеты Земля</a:t>
            </a:r>
          </a:p>
        </p:txBody>
      </p:sp>
      <p:sp>
        <p:nvSpPr>
          <p:cNvPr id="2" name="Заголовок 1"/>
          <p:cNvSpPr>
            <a:spLocks noGrp="1"/>
          </p:cNvSpPr>
          <p:nvPr>
            <p:ph type="ctrTitle"/>
          </p:nvPr>
        </p:nvSpPr>
        <p:spPr>
          <a:xfrm>
            <a:off x="683568" y="4005064"/>
            <a:ext cx="7772400" cy="1780108"/>
          </a:xfrm>
        </p:spPr>
        <p:txBody>
          <a:bodyPr>
            <a:noAutofit/>
          </a:bodyPr>
          <a:lstStyle/>
          <a:p>
            <a:r>
              <a:rPr lang="ru-RU" sz="2800" dirty="0" smtClean="0"/>
              <a:t/>
            </a:r>
            <a:br>
              <a:rPr lang="ru-RU" sz="2800" dirty="0" smtClean="0"/>
            </a:br>
            <a:r>
              <a:rPr lang="ru-RU" sz="2800" dirty="0" smtClean="0"/>
              <a:t> </a:t>
            </a:r>
            <a:endParaRPr lang="ru-RU" sz="2800" dirty="0"/>
          </a:p>
        </p:txBody>
      </p:sp>
    </p:spTree>
    <p:extLst>
      <p:ext uri="{BB962C8B-B14F-4D97-AF65-F5344CB8AC3E}">
        <p14:creationId xmlns:p14="http://schemas.microsoft.com/office/powerpoint/2010/main" val="1568794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8229600" cy="1506496"/>
          </a:xfrm>
        </p:spPr>
        <p:txBody>
          <a:bodyPr>
            <a:normAutofit fontScale="90000"/>
          </a:bodyPr>
          <a:lstStyle/>
          <a:p>
            <a:r>
              <a:rPr lang="ru-RU" sz="2000" dirty="0">
                <a:solidFill>
                  <a:schemeClr val="accent4">
                    <a:lumMod val="50000"/>
                  </a:schemeClr>
                </a:solidFill>
              </a:rPr>
              <a:t>Самое красивое место - </a:t>
            </a:r>
            <a:r>
              <a:rPr lang="ru-RU" sz="2000" dirty="0" err="1">
                <a:solidFill>
                  <a:schemeClr val="accent4">
                    <a:lumMod val="50000"/>
                  </a:schemeClr>
                </a:solidFill>
              </a:rPr>
              <a:t>Кэйптаун</a:t>
            </a:r>
            <a:r>
              <a:rPr lang="ru-RU" sz="2000" dirty="0">
                <a:solidFill>
                  <a:schemeClr val="accent4">
                    <a:lumMod val="50000"/>
                  </a:schemeClr>
                </a:solidFill>
              </a:rPr>
              <a:t>, Южная </a:t>
            </a:r>
            <a:r>
              <a:rPr lang="ru-RU" sz="2000" dirty="0" smtClean="0">
                <a:solidFill>
                  <a:schemeClr val="accent4">
                    <a:lumMod val="50000"/>
                  </a:schemeClr>
                </a:solidFill>
              </a:rPr>
              <a:t>Африка</a:t>
            </a:r>
            <a:r>
              <a:rPr lang="ru-RU" sz="2000" dirty="0">
                <a:solidFill>
                  <a:schemeClr val="accent4">
                    <a:lumMod val="50000"/>
                  </a:schemeClr>
                </a:solidFill>
              </a:rPr>
              <a:t/>
            </a:r>
            <a:br>
              <a:rPr lang="ru-RU" sz="2000" dirty="0">
                <a:solidFill>
                  <a:schemeClr val="accent4">
                    <a:lumMod val="50000"/>
                  </a:schemeClr>
                </a:solidFill>
              </a:rPr>
            </a:br>
            <a:r>
              <a:rPr lang="ru-RU" sz="2000" dirty="0">
                <a:solidFill>
                  <a:schemeClr val="accent4">
                    <a:lumMod val="50000"/>
                  </a:schemeClr>
                </a:solidFill>
              </a:rPr>
              <a:t>Называют это место «раем на Земле». Прекрасный Африканский город на самом краю африканского континента, окруженный огромными горами, лишний раз подчеркивает ничтожность человеческого существования…</a:t>
            </a:r>
          </a:p>
        </p:txBody>
      </p:sp>
      <p:sp>
        <p:nvSpPr>
          <p:cNvPr id="2" name="Объект 1"/>
          <p:cNvSpPr>
            <a:spLocks noGrp="1"/>
          </p:cNvSpPr>
          <p:nvPr>
            <p:ph sz="quarter" idx="13"/>
          </p:nvPr>
        </p:nvSpPr>
        <p:spPr/>
        <p:txBody>
          <a:bodyPr/>
          <a:lstStyle/>
          <a:p>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892491"/>
            <a:ext cx="6552728" cy="4368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60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sz="2000" dirty="0">
                <a:solidFill>
                  <a:schemeClr val="accent4">
                    <a:lumMod val="50000"/>
                  </a:schemeClr>
                </a:solidFill>
              </a:rPr>
              <a:t>Здесь вы сможете увидеть природу, от мощи и неповторимости которой будет кружиться голова: стаи дельфинов, китов, богатейшая ночная иллюминация на фоне казалось бы безжизненных песков самого жаркого континента на планете.</a:t>
            </a:r>
          </a:p>
        </p:txBody>
      </p:sp>
      <p:sp>
        <p:nvSpPr>
          <p:cNvPr id="2" name="Объект 1"/>
          <p:cNvSpPr>
            <a:spLocks noGrp="1"/>
          </p:cNvSpPr>
          <p:nvPr>
            <p:ph sz="quarter" idx="13"/>
          </p:nvPr>
        </p:nvSpPr>
        <p:spPr/>
        <p:txBody>
          <a:bodyPr/>
          <a:lstStyle/>
          <a:p>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772816"/>
            <a:ext cx="5544616" cy="480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2591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sz="2000" dirty="0">
                <a:solidFill>
                  <a:schemeClr val="accent4">
                    <a:lumMod val="50000"/>
                  </a:schemeClr>
                </a:solidFill>
              </a:rPr>
              <a:t>Самое красивое место - Тадж-Махал, </a:t>
            </a:r>
            <a:r>
              <a:rPr lang="ru-RU" sz="2000" dirty="0" smtClean="0">
                <a:solidFill>
                  <a:schemeClr val="accent4">
                    <a:lumMod val="50000"/>
                  </a:schemeClr>
                </a:solidFill>
              </a:rPr>
              <a:t>Индия</a:t>
            </a:r>
            <a:r>
              <a:rPr lang="ru-RU" sz="2000" dirty="0">
                <a:solidFill>
                  <a:schemeClr val="accent4">
                    <a:lumMod val="50000"/>
                  </a:schemeClr>
                </a:solidFill>
              </a:rPr>
              <a:t/>
            </a:r>
            <a:br>
              <a:rPr lang="ru-RU" sz="2000" dirty="0">
                <a:solidFill>
                  <a:schemeClr val="accent4">
                    <a:lumMod val="50000"/>
                  </a:schemeClr>
                </a:solidFill>
              </a:rPr>
            </a:br>
            <a:r>
              <a:rPr lang="ru-RU" sz="2000" dirty="0" err="1">
                <a:solidFill>
                  <a:schemeClr val="accent4">
                    <a:lumMod val="50000"/>
                  </a:schemeClr>
                </a:solidFill>
              </a:rPr>
              <a:t>Тадж</a:t>
            </a:r>
            <a:r>
              <a:rPr lang="ru-RU" sz="2000" dirty="0">
                <a:solidFill>
                  <a:schemeClr val="accent4">
                    <a:lumMod val="50000"/>
                  </a:schemeClr>
                </a:solidFill>
              </a:rPr>
              <a:t> Махал – архитектурное чудо Индии, один из самых красивых мавзолеев в мире. Он был построен Шах-</a:t>
            </a:r>
            <a:r>
              <a:rPr lang="ru-RU" sz="2000" dirty="0" err="1">
                <a:solidFill>
                  <a:schemeClr val="accent4">
                    <a:lumMod val="50000"/>
                  </a:schemeClr>
                </a:solidFill>
              </a:rPr>
              <a:t>Джаханом</a:t>
            </a:r>
            <a:r>
              <a:rPr lang="ru-RU" sz="2000" dirty="0">
                <a:solidFill>
                  <a:schemeClr val="accent4">
                    <a:lumMod val="50000"/>
                  </a:schemeClr>
                </a:solidFill>
              </a:rPr>
              <a:t> в память любимой жены </a:t>
            </a:r>
            <a:r>
              <a:rPr lang="ru-RU" sz="2000" dirty="0" err="1">
                <a:solidFill>
                  <a:schemeClr val="accent4">
                    <a:lumMod val="50000"/>
                  </a:schemeClr>
                </a:solidFill>
              </a:rPr>
              <a:t>Мумтаз</a:t>
            </a:r>
            <a:r>
              <a:rPr lang="ru-RU" sz="2000" dirty="0">
                <a:solidFill>
                  <a:schemeClr val="accent4">
                    <a:lumMod val="50000"/>
                  </a:schemeClr>
                </a:solidFill>
              </a:rPr>
              <a:t>-Махал, умершей при родах. Расположен он в </a:t>
            </a:r>
            <a:r>
              <a:rPr lang="ru-RU" sz="2000" dirty="0" err="1">
                <a:solidFill>
                  <a:schemeClr val="accent4">
                    <a:lumMod val="50000"/>
                  </a:schemeClr>
                </a:solidFill>
              </a:rPr>
              <a:t>Агре</a:t>
            </a:r>
            <a:r>
              <a:rPr lang="ru-RU" sz="2000" dirty="0">
                <a:solidFill>
                  <a:schemeClr val="accent4">
                    <a:lumMod val="50000"/>
                  </a:schemeClr>
                </a:solidFill>
              </a:rPr>
              <a:t>.</a:t>
            </a:r>
          </a:p>
        </p:txBody>
      </p:sp>
      <p:sp>
        <p:nvSpPr>
          <p:cNvPr id="2" name="Объект 1"/>
          <p:cNvSpPr>
            <a:spLocks noGrp="1"/>
          </p:cNvSpPr>
          <p:nvPr>
            <p:ph sz="quarter" idx="13"/>
          </p:nvPr>
        </p:nvSpPr>
        <p:spPr/>
        <p:txBody>
          <a:bodyPr/>
          <a:lstStyle/>
          <a:p>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967055"/>
            <a:ext cx="6696744" cy="438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209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8229600" cy="1722520"/>
          </a:xfrm>
        </p:spPr>
        <p:txBody>
          <a:bodyPr>
            <a:normAutofit fontScale="90000"/>
          </a:bodyPr>
          <a:lstStyle/>
          <a:p>
            <a:r>
              <a:rPr lang="ru-RU" sz="2000" dirty="0">
                <a:solidFill>
                  <a:schemeClr val="accent4">
                    <a:lumMod val="50000"/>
                  </a:schemeClr>
                </a:solidFill>
              </a:rPr>
              <a:t>Около 20 лет понадобилось для строительства чуда архитектуры. Мавзолей примечателен тем, что основным отделочным материалом при строительстве был-белый мрамор, являющийся символом любви. Для украшения интерьера использовались полудрагоценные камни. Все романтики мира слетаются сюда, чтобы приобщиться к скорби Шах-</a:t>
            </a:r>
            <a:r>
              <a:rPr lang="ru-RU" sz="2000" dirty="0" err="1">
                <a:solidFill>
                  <a:schemeClr val="accent4">
                    <a:lumMod val="50000"/>
                  </a:schemeClr>
                </a:solidFill>
              </a:rPr>
              <a:t>Джахана</a:t>
            </a:r>
            <a:r>
              <a:rPr lang="ru-RU" sz="2000" dirty="0">
                <a:solidFill>
                  <a:schemeClr val="accent4">
                    <a:lumMod val="50000"/>
                  </a:schemeClr>
                </a:solidFill>
              </a:rPr>
              <a:t> и испытать лично переполняющее чувство великой любви.</a:t>
            </a:r>
          </a:p>
        </p:txBody>
      </p:sp>
      <p:sp>
        <p:nvSpPr>
          <p:cNvPr id="2" name="Объект 1"/>
          <p:cNvSpPr>
            <a:spLocks noGrp="1"/>
          </p:cNvSpPr>
          <p:nvPr>
            <p:ph sz="quarter" idx="13"/>
          </p:nvPr>
        </p:nvSpPr>
        <p:spPr/>
        <p:txBody>
          <a:bodyPr/>
          <a:lstStyle/>
          <a:p>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606" y="2204864"/>
            <a:ext cx="4572000"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7344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sz="2000" dirty="0">
                <a:solidFill>
                  <a:schemeClr val="accent4">
                    <a:lumMod val="50000"/>
                  </a:schemeClr>
                </a:solidFill>
              </a:rPr>
              <a:t>Самое красивое место - Канадские горы </a:t>
            </a:r>
            <a:r>
              <a:rPr lang="ru-RU" sz="2000" dirty="0" err="1">
                <a:solidFill>
                  <a:schemeClr val="accent4">
                    <a:lumMod val="50000"/>
                  </a:schemeClr>
                </a:solidFill>
              </a:rPr>
              <a:t>Рокис</a:t>
            </a:r>
            <a:r>
              <a:rPr lang="ru-RU" sz="2000" dirty="0">
                <a:solidFill>
                  <a:schemeClr val="accent4">
                    <a:lumMod val="50000"/>
                  </a:schemeClr>
                </a:solidFill>
              </a:rPr>
              <a:t>, </a:t>
            </a:r>
            <a:r>
              <a:rPr lang="ru-RU" sz="2000" dirty="0" smtClean="0">
                <a:solidFill>
                  <a:schemeClr val="accent4">
                    <a:lumMod val="50000"/>
                  </a:schemeClr>
                </a:solidFill>
              </a:rPr>
              <a:t>Канада</a:t>
            </a:r>
            <a:r>
              <a:rPr lang="ru-RU" sz="2000" dirty="0">
                <a:solidFill>
                  <a:schemeClr val="accent4">
                    <a:lumMod val="50000"/>
                  </a:schemeClr>
                </a:solidFill>
              </a:rPr>
              <a:t/>
            </a:r>
            <a:br>
              <a:rPr lang="ru-RU" sz="2000" dirty="0">
                <a:solidFill>
                  <a:schemeClr val="accent4">
                    <a:lumMod val="50000"/>
                  </a:schemeClr>
                </a:solidFill>
              </a:rPr>
            </a:br>
            <a:r>
              <a:rPr lang="ru-RU" sz="2000" dirty="0">
                <a:solidFill>
                  <a:schemeClr val="accent4">
                    <a:lumMod val="50000"/>
                  </a:schemeClr>
                </a:solidFill>
              </a:rPr>
              <a:t>Волшебные Канадские </a:t>
            </a:r>
            <a:r>
              <a:rPr lang="ru-RU" sz="2000" dirty="0" err="1">
                <a:solidFill>
                  <a:schemeClr val="accent4">
                    <a:lumMod val="50000"/>
                  </a:schemeClr>
                </a:solidFill>
              </a:rPr>
              <a:t>Рокис</a:t>
            </a:r>
            <a:r>
              <a:rPr lang="ru-RU" sz="2000" dirty="0">
                <a:solidFill>
                  <a:schemeClr val="accent4">
                    <a:lumMod val="50000"/>
                  </a:schemeClr>
                </a:solidFill>
              </a:rPr>
              <a:t> являются сегментом Северо-американских Роки-</a:t>
            </a:r>
            <a:r>
              <a:rPr lang="ru-RU" sz="2000" dirty="0" err="1">
                <a:solidFill>
                  <a:schemeClr val="accent4">
                    <a:lumMod val="50000"/>
                  </a:schemeClr>
                </a:solidFill>
              </a:rPr>
              <a:t>Маунтис</a:t>
            </a:r>
            <a:r>
              <a:rPr lang="ru-RU" sz="2000" dirty="0">
                <a:solidFill>
                  <a:schemeClr val="accent4">
                    <a:lumMod val="50000"/>
                  </a:schemeClr>
                </a:solidFill>
              </a:rPr>
              <a:t>. Эти горы гораздо старше Американ </a:t>
            </a:r>
            <a:r>
              <a:rPr lang="ru-RU" sz="2000" dirty="0" err="1">
                <a:solidFill>
                  <a:schemeClr val="accent4">
                    <a:lumMod val="50000"/>
                  </a:schemeClr>
                </a:solidFill>
              </a:rPr>
              <a:t>Рокис</a:t>
            </a:r>
            <a:r>
              <a:rPr lang="ru-RU" sz="2000" dirty="0">
                <a:solidFill>
                  <a:schemeClr val="accent4">
                    <a:lumMod val="50000"/>
                  </a:schemeClr>
                </a:solidFill>
              </a:rPr>
              <a:t>.</a:t>
            </a:r>
          </a:p>
        </p:txBody>
      </p:sp>
      <p:sp>
        <p:nvSpPr>
          <p:cNvPr id="2" name="Объект 1"/>
          <p:cNvSpPr>
            <a:spLocks noGrp="1"/>
          </p:cNvSpPr>
          <p:nvPr>
            <p:ph sz="quarter" idx="13"/>
          </p:nvPr>
        </p:nvSpPr>
        <p:spPr/>
        <p:txBody>
          <a:bodyPr/>
          <a:lstStyle/>
          <a:p>
            <a:endParaRPr lang="ru-R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71240"/>
            <a:ext cx="7056784" cy="4660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083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sz="2000" dirty="0">
                <a:solidFill>
                  <a:schemeClr val="accent4">
                    <a:lumMod val="50000"/>
                  </a:schemeClr>
                </a:solidFill>
              </a:rPr>
              <a:t>Здесь расположено 6 национальных парков, 4 из которых составляют памятники мирового наследия ЮНЕСКО. Прекрасные горные ландшафты, озера, каньоны, водопады, пещеры и многое другое оставит неизгладимый след в вашей душе, ваше мировосприятие и чувство прекрасного в корне изменится как только вы увидите все это…</a:t>
            </a:r>
          </a:p>
        </p:txBody>
      </p:sp>
      <p:sp>
        <p:nvSpPr>
          <p:cNvPr id="2" name="Объект 1"/>
          <p:cNvSpPr>
            <a:spLocks noGrp="1"/>
          </p:cNvSpPr>
          <p:nvPr>
            <p:ph sz="quarter" idx="13"/>
          </p:nvPr>
        </p:nvSpPr>
        <p:spPr/>
        <p:txBody>
          <a:bodyPr/>
          <a:lstStyle/>
          <a:p>
            <a:endParaRPr lang="ru-RU"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132856"/>
            <a:ext cx="5958408" cy="3972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2728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sz="2000" dirty="0">
                <a:solidFill>
                  <a:schemeClr val="accent4">
                    <a:lumMod val="50000"/>
                  </a:schemeClr>
                </a:solidFill>
              </a:rPr>
              <a:t>Самое красивое место - Мачу-Пикчу, </a:t>
            </a:r>
            <a:r>
              <a:rPr lang="ru-RU" sz="2000" dirty="0" smtClean="0">
                <a:solidFill>
                  <a:schemeClr val="accent4">
                    <a:lumMod val="50000"/>
                  </a:schemeClr>
                </a:solidFill>
              </a:rPr>
              <a:t>Перу</a:t>
            </a:r>
            <a:r>
              <a:rPr lang="ru-RU" sz="2000" dirty="0">
                <a:solidFill>
                  <a:schemeClr val="accent4">
                    <a:lumMod val="50000"/>
                  </a:schemeClr>
                </a:solidFill>
              </a:rPr>
              <a:t/>
            </a:r>
            <a:br>
              <a:rPr lang="ru-RU" sz="2000" dirty="0">
                <a:solidFill>
                  <a:schemeClr val="accent4">
                    <a:lumMod val="50000"/>
                  </a:schemeClr>
                </a:solidFill>
              </a:rPr>
            </a:br>
            <a:r>
              <a:rPr lang="ru-RU" sz="2000" dirty="0">
                <a:solidFill>
                  <a:schemeClr val="accent4">
                    <a:lumMod val="50000"/>
                  </a:schemeClr>
                </a:solidFill>
              </a:rPr>
              <a:t>Мачу-Пикчу в Перу означает «старый пик» является одним из самых загадочных мест на земле. Согласно легенде, Мачу-Пикчу с незапамятных времен являлся местом, несущим священное назначение, сакраментальное.</a:t>
            </a:r>
          </a:p>
        </p:txBody>
      </p:sp>
      <p:sp>
        <p:nvSpPr>
          <p:cNvPr id="2" name="Объект 1"/>
          <p:cNvSpPr>
            <a:spLocks noGrp="1"/>
          </p:cNvSpPr>
          <p:nvPr>
            <p:ph sz="quarter" idx="13"/>
          </p:nvPr>
        </p:nvSpPr>
        <p:spPr/>
        <p:txBody>
          <a:bodyPr/>
          <a:lstStyle/>
          <a:p>
            <a:endParaRPr lang="ru-RU"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988840"/>
            <a:ext cx="6174432" cy="411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9833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sz="2000" dirty="0">
                <a:solidFill>
                  <a:schemeClr val="accent4">
                    <a:lumMod val="50000"/>
                  </a:schemeClr>
                </a:solidFill>
              </a:rPr>
              <a:t>Строительство этого необычного города, подпирающего своими сводами небеса, приписывают племенам Инков. Две тысячи футов в высоту, руины города состоят из остатков храмов, дворцов, примерно 150 домов (все сохранились в хорошем состоянии). Город был обнаружен археологами в 1911 году.</a:t>
            </a:r>
          </a:p>
        </p:txBody>
      </p:sp>
      <p:sp>
        <p:nvSpPr>
          <p:cNvPr id="2" name="Объект 1"/>
          <p:cNvSpPr>
            <a:spLocks noGrp="1"/>
          </p:cNvSpPr>
          <p:nvPr>
            <p:ph sz="quarter" idx="13"/>
          </p:nvPr>
        </p:nvSpPr>
        <p:spPr/>
        <p:txBody>
          <a:bodyPr/>
          <a:lstStyle/>
          <a:p>
            <a:endParaRPr lang="ru-RU"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916832"/>
            <a:ext cx="576064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847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sz="2000" dirty="0">
                <a:solidFill>
                  <a:schemeClr val="accent4">
                    <a:lumMod val="50000"/>
                  </a:schemeClr>
                </a:solidFill>
              </a:rPr>
              <a:t>Самое красивое место - Пирамиды, </a:t>
            </a:r>
            <a:r>
              <a:rPr lang="ru-RU" sz="2000" dirty="0" smtClean="0">
                <a:solidFill>
                  <a:schemeClr val="accent4">
                    <a:lumMod val="50000"/>
                  </a:schemeClr>
                </a:solidFill>
              </a:rPr>
              <a:t>Египет</a:t>
            </a:r>
            <a:r>
              <a:rPr lang="ru-RU" sz="2000" dirty="0">
                <a:solidFill>
                  <a:schemeClr val="accent4">
                    <a:lumMod val="50000"/>
                  </a:schemeClr>
                </a:solidFill>
              </a:rPr>
              <a:t/>
            </a:r>
            <a:br>
              <a:rPr lang="ru-RU" sz="2000" dirty="0">
                <a:solidFill>
                  <a:schemeClr val="accent4">
                    <a:lumMod val="50000"/>
                  </a:schemeClr>
                </a:solidFill>
              </a:rPr>
            </a:br>
            <a:r>
              <a:rPr lang="ru-RU" sz="2000" dirty="0">
                <a:solidFill>
                  <a:schemeClr val="accent4">
                    <a:lumMod val="50000"/>
                  </a:schemeClr>
                </a:solidFill>
              </a:rPr>
              <a:t>Египетские пирамиды - есть массивные постройки погребального типа, вокруг которых до сих пор ведутся отчаянные споры и дискуссии. Самые известные пирамиды- пирамидальный комплекс в районе плато Гиза.</a:t>
            </a:r>
          </a:p>
        </p:txBody>
      </p:sp>
      <p:sp>
        <p:nvSpPr>
          <p:cNvPr id="2" name="Объект 1"/>
          <p:cNvSpPr>
            <a:spLocks noGrp="1"/>
          </p:cNvSpPr>
          <p:nvPr>
            <p:ph sz="quarter" idx="13"/>
          </p:nvPr>
        </p:nvSpPr>
        <p:spPr/>
        <p:txBody>
          <a:bodyPr/>
          <a:lstStyle/>
          <a:p>
            <a:endParaRPr lang="ru-RU"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97987"/>
            <a:ext cx="6840760" cy="4603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145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ru-RU" sz="2000" dirty="0">
                <a:solidFill>
                  <a:schemeClr val="accent4">
                    <a:lumMod val="50000"/>
                  </a:schemeClr>
                </a:solidFill>
              </a:rPr>
              <a:t>Считается, что для сооружения Великой пирамиды потребовалось около 23 лет! Подсчитано, что при строительных работах использовался труд 30 тысяч человек. На сегодняшний день здесь обнаружено свыше 100 пирамид, которые стали одним из самых притягательных пунктов для туристов.</a:t>
            </a:r>
          </a:p>
        </p:txBody>
      </p:sp>
      <p:sp>
        <p:nvSpPr>
          <p:cNvPr id="2" name="Объект 1"/>
          <p:cNvSpPr>
            <a:spLocks noGrp="1"/>
          </p:cNvSpPr>
          <p:nvPr>
            <p:ph sz="quarter" idx="13"/>
          </p:nvPr>
        </p:nvSpPr>
        <p:spPr/>
        <p:txBody>
          <a:bodyPr/>
          <a:lstStyle/>
          <a:p>
            <a:endParaRPr lang="ru-RU"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959" y="2132856"/>
            <a:ext cx="648072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2303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sp>
        <p:nvSpPr>
          <p:cNvPr id="2" name="Объект 1"/>
          <p:cNvSpPr>
            <a:spLocks noGrp="1"/>
          </p:cNvSpPr>
          <p:nvPr>
            <p:ph sz="quarter" idx="13"/>
          </p:nvPr>
        </p:nvSpPr>
        <p:spPr>
          <a:xfrm>
            <a:off x="872067" y="548680"/>
            <a:ext cx="7408333" cy="5577483"/>
          </a:xfrm>
        </p:spPr>
        <p:txBody>
          <a:bodyPr>
            <a:normAutofit lnSpcReduction="10000"/>
          </a:bodyPr>
          <a:lstStyle/>
          <a:p>
            <a:r>
              <a:rPr lang="en-US" sz="3600" dirty="0" smtClean="0"/>
              <a:t>     </a:t>
            </a:r>
            <a:r>
              <a:rPr lang="ru-RU" sz="3600" dirty="0" smtClean="0"/>
              <a:t>Мы </a:t>
            </a:r>
            <a:r>
              <a:rPr lang="ru-RU" sz="3600" dirty="0"/>
              <a:t>живем в мире, наделенном небывалой красотой. Планета Земля изобилует прекрасными видами, достойными вашего взора хотя бы один раз в жизни. Проживая жизнь, день за днем в больших городах, мы мечтаем о природной девственной красоте…</a:t>
            </a:r>
          </a:p>
        </p:txBody>
      </p:sp>
    </p:spTree>
    <p:extLst>
      <p:ext uri="{BB962C8B-B14F-4D97-AF65-F5344CB8AC3E}">
        <p14:creationId xmlns:p14="http://schemas.microsoft.com/office/powerpoint/2010/main" val="929060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sz="2000" dirty="0">
                <a:solidFill>
                  <a:schemeClr val="accent4">
                    <a:lumMod val="50000"/>
                  </a:schemeClr>
                </a:solidFill>
              </a:rPr>
              <a:t>Самое красивое место - Петра, </a:t>
            </a:r>
            <a:r>
              <a:rPr lang="ru-RU" sz="2000" dirty="0" smtClean="0">
                <a:solidFill>
                  <a:schemeClr val="accent4">
                    <a:lumMod val="50000"/>
                  </a:schemeClr>
                </a:solidFill>
              </a:rPr>
              <a:t>Иордания</a:t>
            </a:r>
            <a:r>
              <a:rPr lang="ru-RU" sz="2000" dirty="0">
                <a:solidFill>
                  <a:schemeClr val="accent4">
                    <a:lumMod val="50000"/>
                  </a:schemeClr>
                </a:solidFill>
              </a:rPr>
              <a:t/>
            </a:r>
            <a:br>
              <a:rPr lang="ru-RU" sz="2000" dirty="0">
                <a:solidFill>
                  <a:schemeClr val="accent4">
                    <a:lumMod val="50000"/>
                  </a:schemeClr>
                </a:solidFill>
              </a:rPr>
            </a:br>
            <a:r>
              <a:rPr lang="ru-RU" sz="2000" dirty="0">
                <a:solidFill>
                  <a:schemeClr val="accent4">
                    <a:lumMod val="50000"/>
                  </a:schemeClr>
                </a:solidFill>
              </a:rPr>
              <a:t>Этот памятник истории описан ЮНЕСКО как « один из самых ценных объектов человеческого наследия». Петра- археологический памятник на склоне горы Гор. Это одно из «новых» чудес света и широко известен благодаря своей наскальной архитектуре.</a:t>
            </a:r>
          </a:p>
        </p:txBody>
      </p:sp>
      <p:sp>
        <p:nvSpPr>
          <p:cNvPr id="2" name="Объект 1"/>
          <p:cNvSpPr>
            <a:spLocks noGrp="1"/>
          </p:cNvSpPr>
          <p:nvPr>
            <p:ph sz="quarter" idx="13"/>
          </p:nvPr>
        </p:nvSpPr>
        <p:spPr/>
        <p:txBody>
          <a:bodyPr/>
          <a:lstStyle/>
          <a:p>
            <a:endParaRPr lang="ru-RU"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944337"/>
            <a:ext cx="5256584" cy="4562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3970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476672"/>
            <a:ext cx="8229600" cy="1728192"/>
          </a:xfrm>
        </p:spPr>
        <p:txBody>
          <a:bodyPr>
            <a:normAutofit fontScale="90000"/>
          </a:bodyPr>
          <a:lstStyle/>
          <a:p>
            <a:r>
              <a:rPr lang="ru-RU" sz="2000" dirty="0">
                <a:solidFill>
                  <a:schemeClr val="accent4">
                    <a:lumMod val="50000"/>
                  </a:schemeClr>
                </a:solidFill>
              </a:rPr>
              <a:t>Самое красивое место - Великая Китайская Стена, </a:t>
            </a:r>
            <a:r>
              <a:rPr lang="ru-RU" sz="2000" dirty="0" smtClean="0">
                <a:solidFill>
                  <a:schemeClr val="accent4">
                    <a:lumMod val="50000"/>
                  </a:schemeClr>
                </a:solidFill>
              </a:rPr>
              <a:t>Китай</a:t>
            </a:r>
            <a:br>
              <a:rPr lang="ru-RU" sz="2000" dirty="0" smtClean="0">
                <a:solidFill>
                  <a:schemeClr val="accent4">
                    <a:lumMod val="50000"/>
                  </a:schemeClr>
                </a:solidFill>
              </a:rPr>
            </a:br>
            <a:r>
              <a:rPr lang="ru-RU" sz="2000" dirty="0" smtClean="0">
                <a:solidFill>
                  <a:schemeClr val="accent4">
                    <a:lumMod val="50000"/>
                  </a:schemeClr>
                </a:solidFill>
              </a:rPr>
              <a:t>Одно </a:t>
            </a:r>
            <a:r>
              <a:rPr lang="ru-RU" sz="2000" dirty="0">
                <a:solidFill>
                  <a:schemeClr val="accent4">
                    <a:lumMod val="50000"/>
                  </a:schemeClr>
                </a:solidFill>
              </a:rPr>
              <a:t>из семи чудес света. Великая Китайская Стена была построена человеком более, чем две тысячи лет тому назад. Строительство заняло около 100 лет. </a:t>
            </a:r>
            <a:br>
              <a:rPr lang="ru-RU" sz="2000" dirty="0">
                <a:solidFill>
                  <a:schemeClr val="accent4">
                    <a:lumMod val="50000"/>
                  </a:schemeClr>
                </a:solidFill>
              </a:rPr>
            </a:br>
            <a:r>
              <a:rPr lang="ru-RU" sz="2000" dirty="0">
                <a:solidFill>
                  <a:schemeClr val="accent4">
                    <a:lumMod val="50000"/>
                  </a:schemeClr>
                </a:solidFill>
              </a:rPr>
              <a:t> Протяженность ее составляет около 4 тыс. миль. Цель строительства </a:t>
            </a:r>
            <a:r>
              <a:rPr lang="ru-RU" sz="2000" dirty="0" err="1">
                <a:solidFill>
                  <a:schemeClr val="accent4">
                    <a:lumMod val="50000"/>
                  </a:schemeClr>
                </a:solidFill>
              </a:rPr>
              <a:t>ясн</a:t>
            </a:r>
            <a:r>
              <a:rPr lang="ru-RU" sz="2000" dirty="0">
                <a:solidFill>
                  <a:schemeClr val="accent4">
                    <a:lumMod val="50000"/>
                  </a:schemeClr>
                </a:solidFill>
              </a:rPr>
              <a:t> а- оборона от вражеских сил на севере. Полагают, что Стена построена «на костях», предположительно 2 миллиона чел. погибло при ее возведении.</a:t>
            </a:r>
          </a:p>
        </p:txBody>
      </p:sp>
      <p:sp>
        <p:nvSpPr>
          <p:cNvPr id="2" name="Объект 1"/>
          <p:cNvSpPr>
            <a:spLocks noGrp="1"/>
          </p:cNvSpPr>
          <p:nvPr>
            <p:ph sz="quarter" idx="13"/>
          </p:nvPr>
        </p:nvSpPr>
        <p:spPr/>
        <p:txBody>
          <a:bodyPr/>
          <a:lstStyle/>
          <a:p>
            <a:endParaRPr lang="ru-RU"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211625"/>
            <a:ext cx="4896544" cy="4243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2189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2000" dirty="0">
                <a:solidFill>
                  <a:schemeClr val="accent4">
                    <a:lumMod val="50000"/>
                  </a:schemeClr>
                </a:solidFill>
              </a:rPr>
              <a:t>Самое красивое место - Водопад </a:t>
            </a:r>
            <a:r>
              <a:rPr lang="ru-RU" sz="2000" dirty="0" err="1">
                <a:solidFill>
                  <a:schemeClr val="accent4">
                    <a:lumMod val="50000"/>
                  </a:schemeClr>
                </a:solidFill>
              </a:rPr>
              <a:t>Игуасу</a:t>
            </a:r>
            <a:r>
              <a:rPr lang="ru-RU" sz="2000" dirty="0">
                <a:solidFill>
                  <a:schemeClr val="accent4">
                    <a:lumMod val="50000"/>
                  </a:schemeClr>
                </a:solidFill>
              </a:rPr>
              <a:t>, Аргентина - </a:t>
            </a:r>
            <a:r>
              <a:rPr lang="ru-RU" sz="2000" dirty="0" smtClean="0">
                <a:solidFill>
                  <a:schemeClr val="accent4">
                    <a:lumMod val="50000"/>
                  </a:schemeClr>
                </a:solidFill>
              </a:rPr>
              <a:t>Бразилия</a:t>
            </a:r>
            <a:r>
              <a:rPr lang="ru-RU" sz="2000" dirty="0">
                <a:solidFill>
                  <a:schemeClr val="accent4">
                    <a:lumMod val="50000"/>
                  </a:schemeClr>
                </a:solidFill>
              </a:rPr>
              <a:t/>
            </a:r>
            <a:br>
              <a:rPr lang="ru-RU" sz="2000" dirty="0">
                <a:solidFill>
                  <a:schemeClr val="accent4">
                    <a:lumMod val="50000"/>
                  </a:schemeClr>
                </a:solidFill>
              </a:rPr>
            </a:br>
            <a:r>
              <a:rPr lang="ru-RU" sz="2000" dirty="0">
                <a:solidFill>
                  <a:schemeClr val="accent4">
                    <a:lumMod val="50000"/>
                  </a:schemeClr>
                </a:solidFill>
              </a:rPr>
              <a:t> Назван как самый величественный и красивый водопад в мире, </a:t>
            </a:r>
            <a:r>
              <a:rPr lang="ru-RU" sz="2000" dirty="0" err="1">
                <a:solidFill>
                  <a:schemeClr val="accent4">
                    <a:lumMod val="50000"/>
                  </a:schemeClr>
                </a:solidFill>
              </a:rPr>
              <a:t>Игуасу</a:t>
            </a:r>
            <a:r>
              <a:rPr lang="ru-RU" sz="2000" dirty="0">
                <a:solidFill>
                  <a:schemeClr val="accent4">
                    <a:lumMod val="50000"/>
                  </a:schemeClr>
                </a:solidFill>
              </a:rPr>
              <a:t> – настоящее чудо природы.</a:t>
            </a:r>
          </a:p>
        </p:txBody>
      </p:sp>
      <p:sp>
        <p:nvSpPr>
          <p:cNvPr id="2" name="Объект 1"/>
          <p:cNvSpPr>
            <a:spLocks noGrp="1"/>
          </p:cNvSpPr>
          <p:nvPr>
            <p:ph sz="quarter" idx="13"/>
          </p:nvPr>
        </p:nvSpPr>
        <p:spPr/>
        <p:txBody>
          <a:bodyPr/>
          <a:lstStyle/>
          <a:p>
            <a:endParaRPr lang="ru-RU"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09036"/>
            <a:ext cx="6768752" cy="449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78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2000" dirty="0">
                <a:solidFill>
                  <a:schemeClr val="accent4">
                    <a:lumMod val="50000"/>
                  </a:schemeClr>
                </a:solidFill>
              </a:rPr>
              <a:t>Правильнее сказать, что это каскад водопадов, расположенный на границе Аргентины, Бразилии и Парагвая. Спешите увидеть его своими глазами!</a:t>
            </a:r>
          </a:p>
        </p:txBody>
      </p:sp>
      <p:sp>
        <p:nvSpPr>
          <p:cNvPr id="2" name="Объект 1"/>
          <p:cNvSpPr>
            <a:spLocks noGrp="1"/>
          </p:cNvSpPr>
          <p:nvPr>
            <p:ph sz="quarter" idx="13"/>
          </p:nvPr>
        </p:nvSpPr>
        <p:spPr/>
        <p:txBody>
          <a:bodyPr/>
          <a:lstStyle/>
          <a:p>
            <a:endParaRPr lang="ru-RU"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060848"/>
            <a:ext cx="6066420" cy="40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5763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2" name="Объект 1"/>
          <p:cNvSpPr>
            <a:spLocks noGrp="1"/>
          </p:cNvSpPr>
          <p:nvPr>
            <p:ph sz="quarter" idx="13"/>
          </p:nvPr>
        </p:nvSpPr>
        <p:spPr>
          <a:xfrm>
            <a:off x="872067" y="620688"/>
            <a:ext cx="7408333" cy="5505475"/>
          </a:xfrm>
        </p:spPr>
        <p:txBody>
          <a:bodyPr/>
          <a:lstStyle/>
          <a:p>
            <a:r>
              <a:rPr lang="ru-RU" dirty="0" smtClean="0"/>
              <a:t>Использованы материалы:</a:t>
            </a:r>
          </a:p>
          <a:p>
            <a:r>
              <a:rPr lang="en-US" dirty="0" smtClean="0"/>
              <a:t>http</a:t>
            </a:r>
            <a:r>
              <a:rPr lang="en-US" dirty="0"/>
              <a:t>://krasiviemesta.ru/publ/7-1-0-13</a:t>
            </a:r>
            <a:endParaRPr lang="ru-RU" dirty="0"/>
          </a:p>
        </p:txBody>
      </p:sp>
    </p:spTree>
    <p:extLst>
      <p:ext uri="{BB962C8B-B14F-4D97-AF65-F5344CB8AC3E}">
        <p14:creationId xmlns:p14="http://schemas.microsoft.com/office/powerpoint/2010/main" val="3464094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260648"/>
            <a:ext cx="8229600" cy="1252728"/>
          </a:xfrm>
        </p:spPr>
        <p:txBody>
          <a:bodyPr>
            <a:noAutofit/>
          </a:bodyPr>
          <a:lstStyle/>
          <a:p>
            <a:r>
              <a:rPr lang="ru-RU" sz="3200" dirty="0">
                <a:solidFill>
                  <a:schemeClr val="accent4">
                    <a:lumMod val="50000"/>
                  </a:schemeClr>
                </a:solidFill>
              </a:rPr>
              <a:t>Взгляните на эти чудесные места - такая красота не может оставить равнодушным, согревая сердца…</a:t>
            </a:r>
          </a:p>
        </p:txBody>
      </p:sp>
      <p:sp>
        <p:nvSpPr>
          <p:cNvPr id="2" name="Объект 1"/>
          <p:cNvSpPr>
            <a:spLocks noGrp="1"/>
          </p:cNvSpPr>
          <p:nvPr>
            <p:ph sz="quarter" idx="13"/>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916832"/>
            <a:ext cx="5295850" cy="4214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657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60648"/>
            <a:ext cx="8229600" cy="1152128"/>
          </a:xfrm>
        </p:spPr>
        <p:txBody>
          <a:bodyPr>
            <a:normAutofit fontScale="90000"/>
          </a:bodyPr>
          <a:lstStyle/>
          <a:p>
            <a:r>
              <a:rPr lang="ru-RU" sz="2800" dirty="0"/>
              <a:t/>
            </a:r>
            <a:br>
              <a:rPr lang="ru-RU" sz="2800" dirty="0"/>
            </a:br>
            <a:r>
              <a:rPr lang="ru-RU" sz="2800" dirty="0"/>
              <a:t>  </a:t>
            </a:r>
            <a:br>
              <a:rPr lang="ru-RU" sz="2800" dirty="0"/>
            </a:br>
            <a:r>
              <a:rPr lang="ru-RU" sz="2800" dirty="0"/>
              <a:t/>
            </a:r>
            <a:br>
              <a:rPr lang="ru-RU" sz="2800" dirty="0"/>
            </a:br>
            <a:r>
              <a:rPr lang="ru-RU" sz="2400" dirty="0">
                <a:solidFill>
                  <a:schemeClr val="accent4">
                    <a:lumMod val="50000"/>
                  </a:schemeClr>
                </a:solidFill>
              </a:rPr>
              <a:t>Самое красивое место - Большой Каньон, США</a:t>
            </a:r>
            <a:br>
              <a:rPr lang="ru-RU" sz="2400" dirty="0">
                <a:solidFill>
                  <a:schemeClr val="accent4">
                    <a:lumMod val="50000"/>
                  </a:schemeClr>
                </a:solidFill>
              </a:rPr>
            </a:br>
            <a:r>
              <a:rPr lang="ru-RU" sz="2700" dirty="0" smtClean="0">
                <a:solidFill>
                  <a:schemeClr val="accent5">
                    <a:lumMod val="50000"/>
                  </a:schemeClr>
                </a:solidFill>
              </a:rPr>
              <a:t>Большой </a:t>
            </a:r>
            <a:r>
              <a:rPr lang="ru-RU" sz="2700" dirty="0">
                <a:solidFill>
                  <a:schemeClr val="accent5">
                    <a:lumMod val="50000"/>
                  </a:schemeClr>
                </a:solidFill>
              </a:rPr>
              <a:t>каньон в длину составляет 277 миль и более, чем в милю в глубину. Ученые предполагают, что Большой каньон создавался рекой Колорадо приблизительно 6 миллионов лет!</a:t>
            </a:r>
          </a:p>
        </p:txBody>
      </p:sp>
      <p:sp>
        <p:nvSpPr>
          <p:cNvPr id="2" name="Объект 1"/>
          <p:cNvSpPr>
            <a:spLocks noGrp="1"/>
          </p:cNvSpPr>
          <p:nvPr>
            <p:ph sz="quarter" idx="13"/>
          </p:nvPr>
        </p:nvSpPr>
        <p:spPr>
          <a:xfrm>
            <a:off x="1143000" y="731520"/>
            <a:ext cx="6400800" cy="1689368"/>
          </a:xfrm>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477005"/>
            <a:ext cx="4032448" cy="268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37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8229600" cy="1650512"/>
          </a:xfrm>
        </p:spPr>
        <p:txBody>
          <a:bodyPr>
            <a:normAutofit fontScale="90000"/>
          </a:bodyPr>
          <a:lstStyle/>
          <a:p>
            <a:r>
              <a:rPr lang="ru-RU" sz="2000" dirty="0">
                <a:solidFill>
                  <a:schemeClr val="accent4">
                    <a:lumMod val="50000"/>
                  </a:schemeClr>
                </a:solidFill>
              </a:rPr>
              <a:t>Коренные американцы основали стоянки здесь в пещерах во время, предшествующее миграции из Европы. Первое посещение европейцами Большого каньона зафиксировано в источниках в 1869 году. Следует отметить величие этого места не в величине (существуют более глубокие каньоны), а именно в необычности ландшафта.</a:t>
            </a:r>
          </a:p>
        </p:txBody>
      </p:sp>
      <p:sp>
        <p:nvSpPr>
          <p:cNvPr id="2" name="Объект 1"/>
          <p:cNvSpPr>
            <a:spLocks noGrp="1"/>
          </p:cNvSpPr>
          <p:nvPr>
            <p:ph sz="quarter" idx="13"/>
          </p:nvPr>
        </p:nvSpPr>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078359"/>
            <a:ext cx="6048672" cy="4057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81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8229600" cy="1650512"/>
          </a:xfrm>
        </p:spPr>
        <p:txBody>
          <a:bodyPr>
            <a:normAutofit/>
          </a:bodyPr>
          <a:lstStyle/>
          <a:p>
            <a:r>
              <a:rPr lang="ru-RU" sz="2000" dirty="0">
                <a:solidFill>
                  <a:schemeClr val="accent4">
                    <a:lumMod val="50000"/>
                  </a:schemeClr>
                </a:solidFill>
              </a:rPr>
              <a:t>Также, по сути, он считается первым национальным парком США. По статистике, около 5 миллионов туристов в год посещают эти места. Погода очень разнообразна, вверху снег, в низинах - погода, близкая к пустынной.</a:t>
            </a:r>
          </a:p>
        </p:txBody>
      </p:sp>
      <p:sp>
        <p:nvSpPr>
          <p:cNvPr id="2" name="Объект 1"/>
          <p:cNvSpPr>
            <a:spLocks noGrp="1"/>
          </p:cNvSpPr>
          <p:nvPr>
            <p:ph sz="quarter" idx="13"/>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945444"/>
            <a:ext cx="5184576" cy="4477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6054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8229600" cy="1506496"/>
          </a:xfrm>
        </p:spPr>
        <p:txBody>
          <a:bodyPr>
            <a:normAutofit/>
          </a:bodyPr>
          <a:lstStyle/>
          <a:p>
            <a:r>
              <a:rPr lang="ru-RU" sz="2000" dirty="0">
                <a:solidFill>
                  <a:schemeClr val="accent4">
                    <a:lumMod val="50000"/>
                  </a:schemeClr>
                </a:solidFill>
              </a:rPr>
              <a:t>Самое красивое место - Большой барьерный риф, </a:t>
            </a:r>
            <a:r>
              <a:rPr lang="ru-RU" sz="2000" dirty="0" smtClean="0">
                <a:solidFill>
                  <a:schemeClr val="accent4">
                    <a:lumMod val="50000"/>
                  </a:schemeClr>
                </a:solidFill>
              </a:rPr>
              <a:t>Австралия</a:t>
            </a:r>
            <a:r>
              <a:rPr lang="ru-RU" sz="2000" dirty="0">
                <a:solidFill>
                  <a:schemeClr val="accent4">
                    <a:lumMod val="50000"/>
                  </a:schemeClr>
                </a:solidFill>
              </a:rPr>
              <a:t/>
            </a:r>
            <a:br>
              <a:rPr lang="ru-RU" sz="2000" dirty="0">
                <a:solidFill>
                  <a:schemeClr val="accent4">
                    <a:lumMod val="50000"/>
                  </a:schemeClr>
                </a:solidFill>
              </a:rPr>
            </a:br>
            <a:r>
              <a:rPr lang="ru-RU" sz="2000" dirty="0">
                <a:solidFill>
                  <a:schemeClr val="accent4">
                    <a:lumMod val="50000"/>
                  </a:schemeClr>
                </a:solidFill>
              </a:rPr>
              <a:t>Одно из естественных чудес света. Самый крупный коралловый риф в Австралии. Состоит в списке памятников Мирового Наследия.</a:t>
            </a:r>
          </a:p>
        </p:txBody>
      </p:sp>
      <p:sp>
        <p:nvSpPr>
          <p:cNvPr id="2" name="Объект 1"/>
          <p:cNvSpPr>
            <a:spLocks noGrp="1"/>
          </p:cNvSpPr>
          <p:nvPr>
            <p:ph sz="quarter" idx="13"/>
          </p:nvPr>
        </p:nvSpPr>
        <p:spPr/>
        <p:txBody>
          <a:bodyPr/>
          <a:lstStyle/>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651988"/>
            <a:ext cx="5544616" cy="479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446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sz="2000" dirty="0">
                <a:solidFill>
                  <a:schemeClr val="accent4">
                    <a:lumMod val="50000"/>
                  </a:schemeClr>
                </a:solidFill>
              </a:rPr>
              <a:t>Включая более 600 островов, большой барьерный риф включает более, чем 300.000 кв. м. Кораллы составляют рифы, ответственные за разноцветное многообразие подводной жизни: зеленые черепахи, некоторые редкие разновидности китов и дельфинов, свыше 4 тыс. видов моллюсков, 1500 разновидностей рыб.</a:t>
            </a:r>
          </a:p>
        </p:txBody>
      </p:sp>
      <p:sp>
        <p:nvSpPr>
          <p:cNvPr id="2" name="Объект 1"/>
          <p:cNvSpPr>
            <a:spLocks noGrp="1"/>
          </p:cNvSpPr>
          <p:nvPr>
            <p:ph sz="quarter" idx="13"/>
          </p:nvPr>
        </p:nvSpPr>
        <p:spPr/>
        <p:txBody>
          <a:bodyPr/>
          <a:lstStyle/>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977354"/>
            <a:ext cx="6696744" cy="4468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252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332656"/>
            <a:ext cx="8229600" cy="1252728"/>
          </a:xfrm>
        </p:spPr>
        <p:txBody>
          <a:bodyPr>
            <a:normAutofit/>
          </a:bodyPr>
          <a:lstStyle/>
          <a:p>
            <a:r>
              <a:rPr lang="ru-RU" sz="2000" dirty="0">
                <a:solidFill>
                  <a:schemeClr val="accent4">
                    <a:lumMod val="50000"/>
                  </a:schemeClr>
                </a:solidFill>
              </a:rPr>
              <a:t>Эти места привлекают тысячи туристов ежегодно! При желании можно заняться неординарными видами спорта: риф-</a:t>
            </a:r>
            <a:r>
              <a:rPr lang="ru-RU" sz="2000" dirty="0" err="1">
                <a:solidFill>
                  <a:schemeClr val="accent4">
                    <a:lumMod val="50000"/>
                  </a:schemeClr>
                </a:solidFill>
              </a:rPr>
              <a:t>сэйлинг</a:t>
            </a:r>
            <a:r>
              <a:rPr lang="ru-RU" sz="2000" dirty="0">
                <a:solidFill>
                  <a:schemeClr val="accent4">
                    <a:lumMod val="50000"/>
                  </a:schemeClr>
                </a:solidFill>
              </a:rPr>
              <a:t>, дайвинг, </a:t>
            </a:r>
            <a:r>
              <a:rPr lang="ru-RU" sz="2000" dirty="0" err="1">
                <a:solidFill>
                  <a:schemeClr val="accent4">
                    <a:lumMod val="50000"/>
                  </a:schemeClr>
                </a:solidFill>
              </a:rPr>
              <a:t>сноркелинг</a:t>
            </a:r>
            <a:r>
              <a:rPr lang="ru-RU" sz="2000" dirty="0">
                <a:solidFill>
                  <a:schemeClr val="accent4">
                    <a:lumMod val="50000"/>
                  </a:schemeClr>
                </a:solidFill>
              </a:rPr>
              <a:t> и др</a:t>
            </a:r>
            <a:r>
              <a:rPr lang="ru-RU" sz="2000" dirty="0"/>
              <a:t>.</a:t>
            </a:r>
          </a:p>
        </p:txBody>
      </p:sp>
      <p:sp>
        <p:nvSpPr>
          <p:cNvPr id="2" name="Объект 1"/>
          <p:cNvSpPr>
            <a:spLocks noGrp="1"/>
          </p:cNvSpPr>
          <p:nvPr>
            <p:ph sz="quarter" idx="13"/>
          </p:nvPr>
        </p:nvSpPr>
        <p:spPr/>
        <p:txBody>
          <a:bodyPr/>
          <a:lstStyle/>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85288"/>
            <a:ext cx="6768752" cy="4516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098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31</TotalTime>
  <Words>555</Words>
  <Application>Microsoft Office PowerPoint</Application>
  <PresentationFormat>Экран (4:3)</PresentationFormat>
  <Paragraphs>26</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Воздушный поток</vt:lpstr>
      <vt:lpstr>  </vt:lpstr>
      <vt:lpstr>Презентация PowerPoint</vt:lpstr>
      <vt:lpstr>Взгляните на эти чудесные места - такая красота не может оставить равнодушным, согревая сердца…</vt:lpstr>
      <vt:lpstr>     Самое красивое место - Большой Каньон, США Большой каньон в длину составляет 277 миль и более, чем в милю в глубину. Ученые предполагают, что Большой каньон создавался рекой Колорадо приблизительно 6 миллионов лет!</vt:lpstr>
      <vt:lpstr>Коренные американцы основали стоянки здесь в пещерах во время, предшествующее миграции из Европы. Первое посещение европейцами Большого каньона зафиксировано в источниках в 1869 году. Следует отметить величие этого места не в величине (существуют более глубокие каньоны), а именно в необычности ландшафта.</vt:lpstr>
      <vt:lpstr>Также, по сути, он считается первым национальным парком США. По статистике, около 5 миллионов туристов в год посещают эти места. Погода очень разнообразна, вверху снег, в низинах - погода, близкая к пустынной.</vt:lpstr>
      <vt:lpstr>Самое красивое место - Большой барьерный риф, Австралия Одно из естественных чудес света. Самый крупный коралловый риф в Австралии. Состоит в списке памятников Мирового Наследия.</vt:lpstr>
      <vt:lpstr>Включая более 600 островов, большой барьерный риф включает более, чем 300.000 кв. м. Кораллы составляют рифы, ответственные за разноцветное многообразие подводной жизни: зеленые черепахи, некоторые редкие разновидности китов и дельфинов, свыше 4 тыс. видов моллюсков, 1500 разновидностей рыб.</vt:lpstr>
      <vt:lpstr>Эти места привлекают тысячи туристов ежегодно! При желании можно заняться неординарными видами спорта: риф-сэйлинг, дайвинг, сноркелинг и др.</vt:lpstr>
      <vt:lpstr>Самое красивое место - Кэйптаун, Южная Африка Называют это место «раем на Земле». Прекрасный Африканский город на самом краю африканского континента, окруженный огромными горами, лишний раз подчеркивает ничтожность человеческого существования…</vt:lpstr>
      <vt:lpstr>Здесь вы сможете увидеть природу, от мощи и неповторимости которой будет кружиться голова: стаи дельфинов, китов, богатейшая ночная иллюминация на фоне казалось бы безжизненных песков самого жаркого континента на планете.</vt:lpstr>
      <vt:lpstr>Самое красивое место - Тадж-Махал, Индия Тадж Махал – архитектурное чудо Индии, один из самых красивых мавзолеев в мире. Он был построен Шах-Джаханом в память любимой жены Мумтаз-Махал, умершей при родах. Расположен он в Агре.</vt:lpstr>
      <vt:lpstr>Около 20 лет понадобилось для строительства чуда архитектуры. Мавзолей примечателен тем, что основным отделочным материалом при строительстве был-белый мрамор, являющийся символом любви. Для украшения интерьера использовались полудрагоценные камни. Все романтики мира слетаются сюда, чтобы приобщиться к скорби Шах-Джахана и испытать лично переполняющее чувство великой любви.</vt:lpstr>
      <vt:lpstr>Самое красивое место - Канадские горы Рокис, Канада Волшебные Канадские Рокис являются сегментом Северо-американских Роки-Маунтис. Эти горы гораздо старше Американ Рокис.</vt:lpstr>
      <vt:lpstr>Здесь расположено 6 национальных парков, 4 из которых составляют памятники мирового наследия ЮНЕСКО. Прекрасные горные ландшафты, озера, каньоны, водопады, пещеры и многое другое оставит неизгладимый след в вашей душе, ваше мировосприятие и чувство прекрасного в корне изменится как только вы увидите все это…</vt:lpstr>
      <vt:lpstr>Самое красивое место - Мачу-Пикчу, Перу Мачу-Пикчу в Перу означает «старый пик» является одним из самых загадочных мест на земле. Согласно легенде, Мачу-Пикчу с незапамятных времен являлся местом, несущим священное назначение, сакраментальное.</vt:lpstr>
      <vt:lpstr>Строительство этого необычного города, подпирающего своими сводами небеса, приписывают племенам Инков. Две тысячи футов в высоту, руины города состоят из остатков храмов, дворцов, примерно 150 домов (все сохранились в хорошем состоянии). Город был обнаружен археологами в 1911 году.</vt:lpstr>
      <vt:lpstr>Самое красивое место - Пирамиды, Египет Египетские пирамиды - есть массивные постройки погребального типа, вокруг которых до сих пор ведутся отчаянные споры и дискуссии. Самые известные пирамиды- пирамидальный комплекс в районе плато Гиза.</vt:lpstr>
      <vt:lpstr>Считается, что для сооружения Великой пирамиды потребовалось около 23 лет! Подсчитано, что при строительных работах использовался труд 30 тысяч человек. На сегодняшний день здесь обнаружено свыше 100 пирамид, которые стали одним из самых притягательных пунктов для туристов.</vt:lpstr>
      <vt:lpstr>Самое красивое место - Петра, Иордания Этот памятник истории описан ЮНЕСКО как « один из самых ценных объектов человеческого наследия». Петра- археологический памятник на склоне горы Гор. Это одно из «новых» чудес света и широко известен благодаря своей наскальной архитектуре.</vt:lpstr>
      <vt:lpstr>Самое красивое место - Великая Китайская Стена, Китай Одно из семи чудес света. Великая Китайская Стена была построена человеком более, чем две тысячи лет тому назад. Строительство заняло около 100 лет.   Протяженность ее составляет около 4 тыс. миль. Цель строительства ясн а- оборона от вражеских сил на севере. Полагают, что Стена построена «на костях», предположительно 2 миллиона чел. погибло при ее возведении.</vt:lpstr>
      <vt:lpstr>Самое красивое место - Водопад Игуасу, Аргентина - Бразилия  Назван как самый величественный и красивый водопад в мире, Игуасу – настоящее чудо природы.</vt:lpstr>
      <vt:lpstr>Правильнее сказать, что это каскад водопадов, расположенный на границе Аргентины, Бразилии и Парагвая. Спешите увидеть его своими глазами!</vt:lpstr>
      <vt:lpstr>Презентация PowerPoint</vt:lpstr>
    </vt:vector>
  </TitlesOfParts>
  <Company>Krokoz™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Дом</dc:creator>
  <cp:lastModifiedBy>Таня</cp:lastModifiedBy>
  <cp:revision>4</cp:revision>
  <cp:lastPrinted>2012-09-14T19:30:02Z</cp:lastPrinted>
  <dcterms:created xsi:type="dcterms:W3CDTF">2011-10-17T18:29:11Z</dcterms:created>
  <dcterms:modified xsi:type="dcterms:W3CDTF">2012-09-14T19:31:47Z</dcterms:modified>
</cp:coreProperties>
</file>